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19" r:id="rId2"/>
    <p:sldId id="349" r:id="rId3"/>
    <p:sldId id="361" r:id="rId4"/>
    <p:sldId id="352" r:id="rId5"/>
    <p:sldId id="353" r:id="rId6"/>
    <p:sldId id="354" r:id="rId7"/>
    <p:sldId id="355" r:id="rId8"/>
    <p:sldId id="356" r:id="rId9"/>
    <p:sldId id="373" r:id="rId10"/>
    <p:sldId id="375" r:id="rId11"/>
    <p:sldId id="360" r:id="rId12"/>
    <p:sldId id="359" r:id="rId13"/>
    <p:sldId id="357" r:id="rId14"/>
    <p:sldId id="358" r:id="rId15"/>
    <p:sldId id="379" r:id="rId16"/>
    <p:sldId id="391" r:id="rId17"/>
    <p:sldId id="376" r:id="rId18"/>
    <p:sldId id="377" r:id="rId19"/>
    <p:sldId id="364" r:id="rId20"/>
    <p:sldId id="393" r:id="rId21"/>
    <p:sldId id="366" r:id="rId22"/>
    <p:sldId id="378" r:id="rId23"/>
    <p:sldId id="415" r:id="rId24"/>
    <p:sldId id="369" r:id="rId25"/>
    <p:sldId id="428" r:id="rId26"/>
    <p:sldId id="425" r:id="rId27"/>
    <p:sldId id="423" r:id="rId28"/>
    <p:sldId id="427" r:id="rId29"/>
    <p:sldId id="429" r:id="rId30"/>
    <p:sldId id="390" r:id="rId31"/>
    <p:sldId id="417" r:id="rId32"/>
    <p:sldId id="418" r:id="rId33"/>
    <p:sldId id="416" r:id="rId34"/>
    <p:sldId id="420" r:id="rId35"/>
    <p:sldId id="421" r:id="rId36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17375E"/>
    <a:srgbClr val="FF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6595" autoAdjust="0"/>
  </p:normalViewPr>
  <p:slideViewPr>
    <p:cSldViewPr>
      <p:cViewPr>
        <p:scale>
          <a:sx n="100" d="100"/>
          <a:sy n="100" d="100"/>
        </p:scale>
        <p:origin x="-186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16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84" y="-91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57BDE-60C4-442F-BEED-9302F2495824}" type="doc">
      <dgm:prSet loTypeId="urn:microsoft.com/office/officeart/2005/8/layout/cycle2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6D2A3136-09EA-447A-9947-11345465779F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800" b="1" dirty="0" smtClean="0"/>
            <a:t>Coordinamento Progetti </a:t>
          </a:r>
          <a:endParaRPr lang="it-IT" sz="1800" b="1" dirty="0"/>
        </a:p>
      </dgm:t>
    </dgm:pt>
    <dgm:pt modelId="{760E0897-72DC-458B-925C-4705D07B76D6}" type="parTrans" cxnId="{A924FC95-156C-47DD-A132-A4FF2171A340}">
      <dgm:prSet/>
      <dgm:spPr/>
      <dgm:t>
        <a:bodyPr/>
        <a:lstStyle/>
        <a:p>
          <a:endParaRPr lang="it-IT"/>
        </a:p>
      </dgm:t>
    </dgm:pt>
    <dgm:pt modelId="{3B94D3AC-1F1B-4C5D-950D-1D5DB82AD6B4}" type="sibTrans" cxnId="{A924FC95-156C-47DD-A132-A4FF2171A340}">
      <dgm:prSet/>
      <dgm:spPr/>
      <dgm:t>
        <a:bodyPr/>
        <a:lstStyle/>
        <a:p>
          <a:endParaRPr lang="it-IT"/>
        </a:p>
      </dgm:t>
    </dgm:pt>
    <dgm:pt modelId="{1DF77AD7-A53A-4D29-B16A-1057FF97D8B9}">
      <dgm:prSet phldrT="[Tes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Gestione del Nodo</a:t>
          </a:r>
          <a:endParaRPr lang="it-IT" dirty="0"/>
        </a:p>
      </dgm:t>
    </dgm:pt>
    <dgm:pt modelId="{32C856D8-D26B-4339-A6AE-9B9891629F00}" type="parTrans" cxnId="{9A193BB2-D6E4-4DE8-B12D-B6539866EAD4}">
      <dgm:prSet/>
      <dgm:spPr/>
      <dgm:t>
        <a:bodyPr/>
        <a:lstStyle/>
        <a:p>
          <a:endParaRPr lang="it-IT"/>
        </a:p>
      </dgm:t>
    </dgm:pt>
    <dgm:pt modelId="{D784F105-CA61-431C-9BE3-BE87092CF00E}" type="sibTrans" cxnId="{9A193BB2-D6E4-4DE8-B12D-B6539866EAD4}">
      <dgm:prSet/>
      <dgm:spPr/>
      <dgm:t>
        <a:bodyPr/>
        <a:lstStyle/>
        <a:p>
          <a:endParaRPr lang="it-IT"/>
        </a:p>
      </dgm:t>
    </dgm:pt>
    <dgm:pt modelId="{C1B605ED-CD0B-4A15-A6B4-B61C564A3718}">
      <dgm:prSet phldrT="[Tes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b="1" dirty="0" smtClean="0"/>
            <a:t>Supporto a PA e PSP</a:t>
          </a:r>
          <a:endParaRPr lang="it-IT" dirty="0"/>
        </a:p>
      </dgm:t>
    </dgm:pt>
    <dgm:pt modelId="{34AC3A71-EE4B-4484-84E8-F2529A25766F}" type="parTrans" cxnId="{3282E770-7E7B-4850-AECA-6BAF556BF8CC}">
      <dgm:prSet/>
      <dgm:spPr/>
      <dgm:t>
        <a:bodyPr/>
        <a:lstStyle/>
        <a:p>
          <a:endParaRPr lang="it-IT"/>
        </a:p>
      </dgm:t>
    </dgm:pt>
    <dgm:pt modelId="{3D27EB4E-DD16-4B29-96CE-3D1EDD889797}" type="sibTrans" cxnId="{3282E770-7E7B-4850-AECA-6BAF556BF8CC}">
      <dgm:prSet/>
      <dgm:spPr/>
      <dgm:t>
        <a:bodyPr/>
        <a:lstStyle/>
        <a:p>
          <a:endParaRPr lang="it-IT"/>
        </a:p>
      </dgm:t>
    </dgm:pt>
    <dgm:pt modelId="{5D1C6B04-B8F9-45DF-91B7-CA481ACAFA82}" type="pres">
      <dgm:prSet presAssocID="{12557BDE-60C4-442F-BEED-9302F24958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1643530-D4D5-4C8A-8AD5-B7C567D1A224}" type="pres">
      <dgm:prSet presAssocID="{6D2A3136-09EA-447A-9947-11345465779F}" presName="node" presStyleLbl="node1" presStyleIdx="0" presStyleCnt="3" custScaleX="132570" custScaleY="99938" custRadScaleRad="1037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91161A-32C7-4FB8-9AAB-A427EABDE53F}" type="pres">
      <dgm:prSet presAssocID="{3B94D3AC-1F1B-4C5D-950D-1D5DB82AD6B4}" presName="sibTrans" presStyleLbl="sibTrans2D1" presStyleIdx="0" presStyleCnt="3"/>
      <dgm:spPr/>
      <dgm:t>
        <a:bodyPr/>
        <a:lstStyle/>
        <a:p>
          <a:endParaRPr lang="it-IT"/>
        </a:p>
      </dgm:t>
    </dgm:pt>
    <dgm:pt modelId="{C6A2AEED-9429-4B3D-8189-1A45D9B08622}" type="pres">
      <dgm:prSet presAssocID="{3B94D3AC-1F1B-4C5D-950D-1D5DB82AD6B4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A7A4BBBF-2273-4DF8-850A-17EB7FC2DD98}" type="pres">
      <dgm:prSet presAssocID="{1DF77AD7-A53A-4D29-B16A-1057FF97D8B9}" presName="node" presStyleLbl="node1" presStyleIdx="1" presStyleCnt="3" custScaleX="132570" custScaleY="99938" custRadScaleRad="129327" custRadScaleInc="-109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7ADFE4-342E-4E77-839C-DEFF5305FB80}" type="pres">
      <dgm:prSet presAssocID="{D784F105-CA61-431C-9BE3-BE87092CF00E}" presName="sibTrans" presStyleLbl="sibTrans2D1" presStyleIdx="1" presStyleCnt="3"/>
      <dgm:spPr/>
      <dgm:t>
        <a:bodyPr/>
        <a:lstStyle/>
        <a:p>
          <a:endParaRPr lang="it-IT"/>
        </a:p>
      </dgm:t>
    </dgm:pt>
    <dgm:pt modelId="{79A05F6A-09C2-4D87-9FCF-06F9288CA38F}" type="pres">
      <dgm:prSet presAssocID="{D784F105-CA61-431C-9BE3-BE87092CF00E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C938121B-8C6C-4F90-95EA-8A7777698EE9}" type="pres">
      <dgm:prSet presAssocID="{C1B605ED-CD0B-4A15-A6B4-B61C564A3718}" presName="node" presStyleLbl="node1" presStyleIdx="2" presStyleCnt="3" custScaleX="132570" custScaleY="99938" custRadScaleRad="130976" custRadScaleInc="125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C4364D-3CF4-4B96-AC43-936F9B3C086E}" type="pres">
      <dgm:prSet presAssocID="{3D27EB4E-DD16-4B29-96CE-3D1EDD889797}" presName="sibTrans" presStyleLbl="sibTrans2D1" presStyleIdx="2" presStyleCnt="3"/>
      <dgm:spPr/>
      <dgm:t>
        <a:bodyPr/>
        <a:lstStyle/>
        <a:p>
          <a:endParaRPr lang="it-IT"/>
        </a:p>
      </dgm:t>
    </dgm:pt>
    <dgm:pt modelId="{1C97B1B6-288F-4237-BDC4-16AF98C226A9}" type="pres">
      <dgm:prSet presAssocID="{3D27EB4E-DD16-4B29-96CE-3D1EDD889797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2A72D028-9568-4A27-9DF8-56A3CFA50901}" type="presOf" srcId="{D784F105-CA61-431C-9BE3-BE87092CF00E}" destId="{79A05F6A-09C2-4D87-9FCF-06F9288CA38F}" srcOrd="1" destOrd="0" presId="urn:microsoft.com/office/officeart/2005/8/layout/cycle2"/>
    <dgm:cxn modelId="{9A193BB2-D6E4-4DE8-B12D-B6539866EAD4}" srcId="{12557BDE-60C4-442F-BEED-9302F2495824}" destId="{1DF77AD7-A53A-4D29-B16A-1057FF97D8B9}" srcOrd="1" destOrd="0" parTransId="{32C856D8-D26B-4339-A6AE-9B9891629F00}" sibTransId="{D784F105-CA61-431C-9BE3-BE87092CF00E}"/>
    <dgm:cxn modelId="{67C3234C-AC93-434E-B68B-D03973EF0D16}" type="presOf" srcId="{3D27EB4E-DD16-4B29-96CE-3D1EDD889797}" destId="{1C97B1B6-288F-4237-BDC4-16AF98C226A9}" srcOrd="1" destOrd="0" presId="urn:microsoft.com/office/officeart/2005/8/layout/cycle2"/>
    <dgm:cxn modelId="{3E079120-1F8F-4640-B62C-858E9353150A}" type="presOf" srcId="{D784F105-CA61-431C-9BE3-BE87092CF00E}" destId="{A47ADFE4-342E-4E77-839C-DEFF5305FB80}" srcOrd="0" destOrd="0" presId="urn:microsoft.com/office/officeart/2005/8/layout/cycle2"/>
    <dgm:cxn modelId="{BCC8C3F3-3237-441C-8F49-128DAC2E627C}" type="presOf" srcId="{1DF77AD7-A53A-4D29-B16A-1057FF97D8B9}" destId="{A7A4BBBF-2273-4DF8-850A-17EB7FC2DD98}" srcOrd="0" destOrd="0" presId="urn:microsoft.com/office/officeart/2005/8/layout/cycle2"/>
    <dgm:cxn modelId="{F077B7BD-4195-481B-B0C1-F84DC6103C59}" type="presOf" srcId="{3B94D3AC-1F1B-4C5D-950D-1D5DB82AD6B4}" destId="{1A91161A-32C7-4FB8-9AAB-A427EABDE53F}" srcOrd="0" destOrd="0" presId="urn:microsoft.com/office/officeart/2005/8/layout/cycle2"/>
    <dgm:cxn modelId="{5CB4BCC6-5292-4DE5-98CC-D17981CFBF3A}" type="presOf" srcId="{6D2A3136-09EA-447A-9947-11345465779F}" destId="{31643530-D4D5-4C8A-8AD5-B7C567D1A224}" srcOrd="0" destOrd="0" presId="urn:microsoft.com/office/officeart/2005/8/layout/cycle2"/>
    <dgm:cxn modelId="{4A296FF2-B5E8-43EB-B626-4B41CF9CAC59}" type="presOf" srcId="{C1B605ED-CD0B-4A15-A6B4-B61C564A3718}" destId="{C938121B-8C6C-4F90-95EA-8A7777698EE9}" srcOrd="0" destOrd="0" presId="urn:microsoft.com/office/officeart/2005/8/layout/cycle2"/>
    <dgm:cxn modelId="{549BBEC6-1350-4D2B-B9D3-8F891C161DA3}" type="presOf" srcId="{3B94D3AC-1F1B-4C5D-950D-1D5DB82AD6B4}" destId="{C6A2AEED-9429-4B3D-8189-1A45D9B08622}" srcOrd="1" destOrd="0" presId="urn:microsoft.com/office/officeart/2005/8/layout/cycle2"/>
    <dgm:cxn modelId="{A924FC95-156C-47DD-A132-A4FF2171A340}" srcId="{12557BDE-60C4-442F-BEED-9302F2495824}" destId="{6D2A3136-09EA-447A-9947-11345465779F}" srcOrd="0" destOrd="0" parTransId="{760E0897-72DC-458B-925C-4705D07B76D6}" sibTransId="{3B94D3AC-1F1B-4C5D-950D-1D5DB82AD6B4}"/>
    <dgm:cxn modelId="{3282E770-7E7B-4850-AECA-6BAF556BF8CC}" srcId="{12557BDE-60C4-442F-BEED-9302F2495824}" destId="{C1B605ED-CD0B-4A15-A6B4-B61C564A3718}" srcOrd="2" destOrd="0" parTransId="{34AC3A71-EE4B-4484-84E8-F2529A25766F}" sibTransId="{3D27EB4E-DD16-4B29-96CE-3D1EDD889797}"/>
    <dgm:cxn modelId="{77224B5E-4962-4868-ADE2-C8151278922B}" type="presOf" srcId="{3D27EB4E-DD16-4B29-96CE-3D1EDD889797}" destId="{4AC4364D-3CF4-4B96-AC43-936F9B3C086E}" srcOrd="0" destOrd="0" presId="urn:microsoft.com/office/officeart/2005/8/layout/cycle2"/>
    <dgm:cxn modelId="{42836776-10AF-4DDE-B355-A6DFD52B99BE}" type="presOf" srcId="{12557BDE-60C4-442F-BEED-9302F2495824}" destId="{5D1C6B04-B8F9-45DF-91B7-CA481ACAFA82}" srcOrd="0" destOrd="0" presId="urn:microsoft.com/office/officeart/2005/8/layout/cycle2"/>
    <dgm:cxn modelId="{E2D26589-5268-4630-983C-56467A6B53E6}" type="presParOf" srcId="{5D1C6B04-B8F9-45DF-91B7-CA481ACAFA82}" destId="{31643530-D4D5-4C8A-8AD5-B7C567D1A224}" srcOrd="0" destOrd="0" presId="urn:microsoft.com/office/officeart/2005/8/layout/cycle2"/>
    <dgm:cxn modelId="{0D059A9E-1E8F-4E89-9EE5-9249C1E7B6B6}" type="presParOf" srcId="{5D1C6B04-B8F9-45DF-91B7-CA481ACAFA82}" destId="{1A91161A-32C7-4FB8-9AAB-A427EABDE53F}" srcOrd="1" destOrd="0" presId="urn:microsoft.com/office/officeart/2005/8/layout/cycle2"/>
    <dgm:cxn modelId="{6C746741-F40B-4C6E-BF05-52C04D843A44}" type="presParOf" srcId="{1A91161A-32C7-4FB8-9AAB-A427EABDE53F}" destId="{C6A2AEED-9429-4B3D-8189-1A45D9B08622}" srcOrd="0" destOrd="0" presId="urn:microsoft.com/office/officeart/2005/8/layout/cycle2"/>
    <dgm:cxn modelId="{95F1CB9F-C781-4D58-8AA9-FBACF2CA6746}" type="presParOf" srcId="{5D1C6B04-B8F9-45DF-91B7-CA481ACAFA82}" destId="{A7A4BBBF-2273-4DF8-850A-17EB7FC2DD98}" srcOrd="2" destOrd="0" presId="urn:microsoft.com/office/officeart/2005/8/layout/cycle2"/>
    <dgm:cxn modelId="{754E8DC0-CA99-4A9D-95AF-2D6BD2E7C34C}" type="presParOf" srcId="{5D1C6B04-B8F9-45DF-91B7-CA481ACAFA82}" destId="{A47ADFE4-342E-4E77-839C-DEFF5305FB80}" srcOrd="3" destOrd="0" presId="urn:microsoft.com/office/officeart/2005/8/layout/cycle2"/>
    <dgm:cxn modelId="{790F8706-F82E-4989-A179-6C4EEC865E98}" type="presParOf" srcId="{A47ADFE4-342E-4E77-839C-DEFF5305FB80}" destId="{79A05F6A-09C2-4D87-9FCF-06F9288CA38F}" srcOrd="0" destOrd="0" presId="urn:microsoft.com/office/officeart/2005/8/layout/cycle2"/>
    <dgm:cxn modelId="{F42429E6-A0C1-4359-ABC9-A7F65C155A5F}" type="presParOf" srcId="{5D1C6B04-B8F9-45DF-91B7-CA481ACAFA82}" destId="{C938121B-8C6C-4F90-95EA-8A7777698EE9}" srcOrd="4" destOrd="0" presId="urn:microsoft.com/office/officeart/2005/8/layout/cycle2"/>
    <dgm:cxn modelId="{E1D49CF8-6B9A-4821-A761-F3032E3E33AE}" type="presParOf" srcId="{5D1C6B04-B8F9-45DF-91B7-CA481ACAFA82}" destId="{4AC4364D-3CF4-4B96-AC43-936F9B3C086E}" srcOrd="5" destOrd="0" presId="urn:microsoft.com/office/officeart/2005/8/layout/cycle2"/>
    <dgm:cxn modelId="{0055F7A5-00BB-43AD-A95F-78263061C1E4}" type="presParOf" srcId="{4AC4364D-3CF4-4B96-AC43-936F9B3C086E}" destId="{1C97B1B6-288F-4237-BDC4-16AF98C226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43530-D4D5-4C8A-8AD5-B7C567D1A224}">
      <dsp:nvSpPr>
        <dsp:cNvPr id="0" name=""/>
        <dsp:cNvSpPr/>
      </dsp:nvSpPr>
      <dsp:spPr>
        <a:xfrm>
          <a:off x="1878002" y="0"/>
          <a:ext cx="2339995" cy="176400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Coordinamento Progetti </a:t>
          </a:r>
          <a:endParaRPr lang="it-IT" sz="1800" b="1" kern="1200" dirty="0"/>
        </a:p>
      </dsp:txBody>
      <dsp:txXfrm>
        <a:off x="2220686" y="258333"/>
        <a:ext cx="1654627" cy="1247341"/>
      </dsp:txXfrm>
    </dsp:sp>
    <dsp:sp modelId="{1A91161A-32C7-4FB8-9AAB-A427EABDE53F}">
      <dsp:nvSpPr>
        <dsp:cNvPr id="0" name=""/>
        <dsp:cNvSpPr/>
      </dsp:nvSpPr>
      <dsp:spPr>
        <a:xfrm rot="3100491">
          <a:off x="3682686" y="1722369"/>
          <a:ext cx="530085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/>
        </a:p>
      </dsp:txBody>
      <dsp:txXfrm>
        <a:off x="3712891" y="1779135"/>
        <a:ext cx="371060" cy="357433"/>
      </dsp:txXfrm>
    </dsp:sp>
    <dsp:sp modelId="{A7A4BBBF-2273-4DF8-850A-17EB7FC2DD98}">
      <dsp:nvSpPr>
        <dsp:cNvPr id="0" name=""/>
        <dsp:cNvSpPr/>
      </dsp:nvSpPr>
      <dsp:spPr>
        <a:xfrm>
          <a:off x="3696067" y="2299992"/>
          <a:ext cx="2339995" cy="1764007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Gestione del Nodo</a:t>
          </a:r>
          <a:endParaRPr lang="it-IT" sz="2900" kern="1200" dirty="0"/>
        </a:p>
      </dsp:txBody>
      <dsp:txXfrm>
        <a:off x="4038751" y="2558325"/>
        <a:ext cx="1654627" cy="1247341"/>
      </dsp:txXfrm>
    </dsp:sp>
    <dsp:sp modelId="{A47ADFE4-342E-4E77-839C-DEFF5305FB80}">
      <dsp:nvSpPr>
        <dsp:cNvPr id="0" name=""/>
        <dsp:cNvSpPr/>
      </dsp:nvSpPr>
      <dsp:spPr>
        <a:xfrm rot="10800814">
          <a:off x="2696767" y="2883705"/>
          <a:ext cx="706172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/>
        </a:p>
      </dsp:txBody>
      <dsp:txXfrm rot="10800000">
        <a:off x="2875483" y="3002870"/>
        <a:ext cx="527456" cy="357433"/>
      </dsp:txXfrm>
    </dsp:sp>
    <dsp:sp modelId="{C938121B-8C6C-4F90-95EA-8A7777698EE9}">
      <dsp:nvSpPr>
        <dsp:cNvPr id="0" name=""/>
        <dsp:cNvSpPr/>
      </dsp:nvSpPr>
      <dsp:spPr>
        <a:xfrm>
          <a:off x="23672" y="2299123"/>
          <a:ext cx="2339995" cy="1764007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Supporto a PA e PSP</a:t>
          </a:r>
          <a:endParaRPr lang="it-IT" sz="2900" kern="1200" dirty="0"/>
        </a:p>
      </dsp:txBody>
      <dsp:txXfrm>
        <a:off x="366356" y="2557456"/>
        <a:ext cx="1654627" cy="1247341"/>
      </dsp:txXfrm>
    </dsp:sp>
    <dsp:sp modelId="{4AC4364D-3CF4-4B96-AC43-936F9B3C086E}">
      <dsp:nvSpPr>
        <dsp:cNvPr id="0" name=""/>
        <dsp:cNvSpPr/>
      </dsp:nvSpPr>
      <dsp:spPr>
        <a:xfrm rot="18533250">
          <a:off x="1841668" y="1745582"/>
          <a:ext cx="539172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/>
        </a:p>
      </dsp:txBody>
      <dsp:txXfrm>
        <a:off x="1871771" y="1927678"/>
        <a:ext cx="377420" cy="35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14C2442-D804-4CF2-9887-DCE10D8330D2}" type="datetimeFigureOut">
              <a:rPr lang="it-IT"/>
              <a:pPr>
                <a:defRPr/>
              </a:pPr>
              <a:t>28/04/2015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1E41365-ADAE-4E12-87A5-AD66770809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830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3E86AB-AC23-44F9-B90A-5F318DBC937B}" type="datetimeFigureOut">
              <a:rPr lang="it-IT"/>
              <a:pPr>
                <a:defRPr/>
              </a:pPr>
              <a:t>28/04/2015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689475"/>
            <a:ext cx="5437187" cy="4443413"/>
          </a:xfrm>
          <a:prstGeom prst="rect">
            <a:avLst/>
          </a:prstGeom>
        </p:spPr>
        <p:txBody>
          <a:bodyPr vert="horz" lIns="91010" tIns="45505" rIns="91010" bIns="45505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9F41DF-98EA-4DCE-B336-AB515820BB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264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F41DF-98EA-4DCE-B336-AB515820BB3A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35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1684" name="Segnaposto numero diapositiva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09638"/>
            <a:fld id="{80CCF837-5461-483E-BB8A-D3083F346ABE}" type="slidenum"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pPr algn="r" defTabSz="909638"/>
              <a:t>28</a:t>
            </a:fld>
            <a:endParaRPr lang="it-IT" alt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67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634082"/>
          </a:xfrm>
          <a:solidFill>
            <a:srgbClr val="CCECFF"/>
          </a:solidFill>
        </p:spPr>
        <p:txBody>
          <a:bodyPr/>
          <a:lstStyle>
            <a:lvl1pPr>
              <a:defRPr sz="32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29" y="6318000"/>
            <a:ext cx="245777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95536" y="630932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71BFA51-965F-45C3-80FA-E7D1F0DD1043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38EB922-F28D-4CA1-9288-59F56F7FC0DC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67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634082"/>
          </a:xfrm>
          <a:solidFill>
            <a:srgbClr val="CCECFF"/>
          </a:solidFill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29" y="6318000"/>
            <a:ext cx="245777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95536" y="630932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A2A12EF-E313-4415-B780-867289FC16B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CA8BC7F-BDA1-406C-8978-0883544537AB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DA5E98D-412C-40A5-8788-F4D16D4F7EB1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4265F60-636A-4E5A-9B5E-12472101BAA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9552" y="6237312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A1C8C0E-B9CB-4CE2-AB55-2640B813519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23528" y="630932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C7AF6AB-5186-4562-B686-1A2B99DD805F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251520" y="6381328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1E70295-F457-4ED0-B357-369A9E6C27A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86" r:id="rId9"/>
    <p:sldLayoutId id="2147483655" r:id="rId10"/>
    <p:sldLayoutId id="21474836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gi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gif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iovannini@agid.gov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hyperlink" Target="mailto:montanelli@agid.gov.it" TargetMode="External"/><Relationship Id="rId4" Type="http://schemas.openxmlformats.org/officeDocument/2006/relationships/hyperlink" Target="mailto:barrese@agid.gov.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12.png"/><Relationship Id="rId4" Type="http://schemas.openxmlformats.org/officeDocument/2006/relationships/image" Target="../media/image59.png"/><Relationship Id="rId9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7186" y="1988840"/>
            <a:ext cx="8374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Sistema dei pagamenti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favore delle PA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665941" y="5187756"/>
            <a:ext cx="21740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latin typeface="+mn-lt"/>
              </a:rPr>
              <a:t>Roma, 28 aprile 2015</a:t>
            </a:r>
            <a:endParaRPr lang="it-IT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60774" y="6246604"/>
            <a:ext cx="63616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latin typeface="+mn-lt"/>
              </a:rPr>
              <a:t>Giulia Montanelli, Rosamaria Barrese – Agenzia per l’Italia Digitale</a:t>
            </a:r>
            <a:endParaRPr lang="it-IT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4566648"/>
            <a:ext cx="56905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+mn-lt"/>
              </a:rPr>
              <a:t>CISIS: «Attuare e misurare l’Agenda digitale»</a:t>
            </a:r>
            <a:endParaRPr lang="it-IT" sz="2400" dirty="0"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0" y="6324575"/>
            <a:ext cx="2133600" cy="365125"/>
          </a:xfrm>
        </p:spPr>
        <p:txBody>
          <a:bodyPr/>
          <a:lstStyle/>
          <a:p>
            <a:pPr>
              <a:defRPr/>
            </a:pPr>
            <a:fld id="{6A1C8C0E-B9CB-4CE2-AB55-2640B8135195}" type="slidenum">
              <a:rPr lang="it-IT" smtClean="0"/>
              <a:pPr>
                <a:defRPr/>
              </a:pPr>
              <a:t>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45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Benefici per i PSP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27313" y="1982788"/>
            <a:ext cx="6121400" cy="324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Benefici cittadino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Risparmi dovuti alla riduzione dei costi di gestione del contante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Superamento delle logiche di convenzionamento uno a uno grazie ad un unico accordo di adesione al sistema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Miglioramento dei servizi resi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Fidelizzazione della clientela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555875" y="1955800"/>
            <a:ext cx="4341813" cy="5032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Banche, Poste, IP e IMEL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494088"/>
            <a:ext cx="10795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oup 4"/>
          <p:cNvGrpSpPr>
            <a:grpSpLocks noChangeAspect="1"/>
          </p:cNvGrpSpPr>
          <p:nvPr/>
        </p:nvGrpSpPr>
        <p:grpSpPr bwMode="auto">
          <a:xfrm>
            <a:off x="250825" y="765175"/>
            <a:ext cx="1947863" cy="1652588"/>
            <a:chOff x="1701" y="981"/>
            <a:chExt cx="816" cy="632"/>
          </a:xfrm>
        </p:grpSpPr>
        <p:pic>
          <p:nvPicPr>
            <p:cNvPr id="9" name="Picture 5" descr="banca figur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981"/>
              <a:ext cx="779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114300" dir="10200000" algn="ctr" rotWithShape="0">
                <a:srgbClr val="000000">
                  <a:alpha val="30000"/>
                </a:srgbClr>
              </a:outerShdw>
            </a:effectLst>
          </p:spPr>
        </p:pic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1927" y="1298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400" i="1">
                <a:latin typeface="Comic Sans MS" pitchFamily="66" charset="0"/>
              </a:endParaRPr>
            </a:p>
          </p:txBody>
        </p:sp>
      </p:grpSp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744538" y="2165350"/>
            <a:ext cx="76549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>
            <a:norm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  <a:cs typeface="+mn-cs"/>
              </a:rPr>
              <a:t>Modello di funzionamento</a:t>
            </a:r>
            <a:endParaRPr lang="it-IT" sz="3200" b="1" kern="0" dirty="0">
              <a:solidFill>
                <a:srgbClr val="3333CC">
                  <a:lumMod val="75000"/>
                </a:srgbClr>
              </a:solidFill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FB68222B-E88F-4A4C-86ED-41854AA54E35}" type="slidenum">
              <a:rPr lang="it-IT" smtClean="0"/>
              <a:pPr algn="l">
                <a:defRPr/>
              </a:pPr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r>
              <a:rPr lang="it-IT" smtClean="0"/>
              <a:t>Innovazione nel modello</a:t>
            </a:r>
          </a:p>
        </p:txBody>
      </p:sp>
      <p:grpSp>
        <p:nvGrpSpPr>
          <p:cNvPr id="3" name="Gruppo 111"/>
          <p:cNvGrpSpPr>
            <a:grpSpLocks/>
          </p:cNvGrpSpPr>
          <p:nvPr/>
        </p:nvGrpSpPr>
        <p:grpSpPr bwMode="auto">
          <a:xfrm>
            <a:off x="4168775" y="3838575"/>
            <a:ext cx="4821238" cy="2265363"/>
            <a:chOff x="686379" y="1246261"/>
            <a:chExt cx="7466743" cy="2985837"/>
          </a:xfrm>
        </p:grpSpPr>
        <p:grpSp>
          <p:nvGrpSpPr>
            <p:cNvPr id="27705" name="Gruppo 41"/>
            <p:cNvGrpSpPr>
              <a:grpSpLocks/>
            </p:cNvGrpSpPr>
            <p:nvPr/>
          </p:nvGrpSpPr>
          <p:grpSpPr bwMode="auto">
            <a:xfrm>
              <a:off x="686379" y="1595131"/>
              <a:ext cx="7466743" cy="2636967"/>
              <a:chOff x="686379" y="1595131"/>
              <a:chExt cx="7466743" cy="2636967"/>
            </a:xfrm>
          </p:grpSpPr>
          <p:sp>
            <p:nvSpPr>
              <p:cNvPr id="9" name="Rettangolo arrotondato 8"/>
              <p:cNvSpPr/>
              <p:nvPr/>
            </p:nvSpPr>
            <p:spPr bwMode="auto">
              <a:xfrm>
                <a:off x="686379" y="3872207"/>
                <a:ext cx="862966" cy="3598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8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ATM</a:t>
                </a:r>
              </a:p>
            </p:txBody>
          </p:sp>
          <p:sp>
            <p:nvSpPr>
              <p:cNvPr id="10" name="Rettangolo arrotondato 9"/>
              <p:cNvSpPr/>
              <p:nvPr/>
            </p:nvSpPr>
            <p:spPr bwMode="auto">
              <a:xfrm>
                <a:off x="1991892" y="3872207"/>
                <a:ext cx="865424" cy="3598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8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POS</a:t>
                </a:r>
              </a:p>
            </p:txBody>
          </p:sp>
          <p:sp>
            <p:nvSpPr>
              <p:cNvPr id="11" name="Rettangolo arrotondato 10"/>
              <p:cNvSpPr/>
              <p:nvPr/>
            </p:nvSpPr>
            <p:spPr bwMode="auto">
              <a:xfrm>
                <a:off x="3302320" y="3872207"/>
                <a:ext cx="862966" cy="3598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8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Dealer</a:t>
                </a:r>
              </a:p>
            </p:txBody>
          </p:sp>
          <p:sp>
            <p:nvSpPr>
              <p:cNvPr id="12" name="Rettangolo arrotondato 11"/>
              <p:cNvSpPr/>
              <p:nvPr/>
            </p:nvSpPr>
            <p:spPr bwMode="auto">
              <a:xfrm>
                <a:off x="4514407" y="3872207"/>
                <a:ext cx="1015397" cy="3598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8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Internet</a:t>
                </a:r>
              </a:p>
            </p:txBody>
          </p:sp>
          <p:sp>
            <p:nvSpPr>
              <p:cNvPr id="13" name="Rettangolo arrotondato 12"/>
              <p:cNvSpPr/>
              <p:nvPr/>
            </p:nvSpPr>
            <p:spPr bwMode="auto">
              <a:xfrm>
                <a:off x="5915804" y="3872207"/>
                <a:ext cx="862965" cy="3598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8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GDO</a:t>
                </a:r>
              </a:p>
            </p:txBody>
          </p:sp>
          <p:sp>
            <p:nvSpPr>
              <p:cNvPr id="14" name="Rettangolo arrotondato 13"/>
              <p:cNvSpPr/>
              <p:nvPr/>
            </p:nvSpPr>
            <p:spPr bwMode="auto">
              <a:xfrm>
                <a:off x="7290156" y="3872207"/>
                <a:ext cx="862966" cy="3598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8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Mobile</a:t>
                </a:r>
              </a:p>
            </p:txBody>
          </p:sp>
          <p:cxnSp>
            <p:nvCxnSpPr>
              <p:cNvPr id="27716" name="Connettore 4 193"/>
              <p:cNvCxnSpPr>
                <a:cxnSpLocks noChangeShapeType="1"/>
              </p:cNvCxnSpPr>
              <p:nvPr/>
            </p:nvCxnSpPr>
            <p:spPr bwMode="auto">
              <a:xfrm>
                <a:off x="1120736" y="3728851"/>
                <a:ext cx="6533589" cy="144000"/>
              </a:xfrm>
              <a:prstGeom prst="bentConnector2">
                <a:avLst/>
              </a:prstGeom>
              <a:noFill/>
              <a:ln w="19050" algn="ctr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27717" name="Connettore 1 124"/>
              <p:cNvCxnSpPr>
                <a:cxnSpLocks noChangeShapeType="1"/>
                <a:endCxn id="9" idx="0"/>
              </p:cNvCxnSpPr>
              <p:nvPr/>
            </p:nvCxnSpPr>
            <p:spPr bwMode="auto">
              <a:xfrm>
                <a:off x="1108862" y="3728851"/>
                <a:ext cx="9517" cy="143245"/>
              </a:xfrm>
              <a:prstGeom prst="line">
                <a:avLst/>
              </a:prstGeom>
              <a:noFill/>
              <a:ln w="19050" algn="ctr">
                <a:solidFill>
                  <a:srgbClr val="FFC000"/>
                </a:solidFill>
                <a:round/>
                <a:headEnd/>
                <a:tailEnd/>
              </a:ln>
            </p:spPr>
          </p:cxnSp>
          <p:grpSp>
            <p:nvGrpSpPr>
              <p:cNvPr id="27718" name="Gruppo 40"/>
              <p:cNvGrpSpPr>
                <a:grpSpLocks/>
              </p:cNvGrpSpPr>
              <p:nvPr/>
            </p:nvGrpSpPr>
            <p:grpSpPr bwMode="auto">
              <a:xfrm>
                <a:off x="1611359" y="1595131"/>
                <a:ext cx="5147424" cy="2298738"/>
                <a:chOff x="1611359" y="1595131"/>
                <a:chExt cx="5147424" cy="2298738"/>
              </a:xfrm>
            </p:grpSpPr>
            <p:cxnSp>
              <p:nvCxnSpPr>
                <p:cNvPr id="27719" name="Connettore 1 126"/>
                <p:cNvCxnSpPr>
                  <a:cxnSpLocks noChangeShapeType="1"/>
                </p:cNvCxnSpPr>
                <p:nvPr/>
              </p:nvCxnSpPr>
              <p:spPr bwMode="auto">
                <a:xfrm>
                  <a:off x="2040557" y="3548752"/>
                  <a:ext cx="9517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20" name="Connettore 1 127"/>
                <p:cNvCxnSpPr>
                  <a:cxnSpLocks noChangeShapeType="1"/>
                </p:cNvCxnSpPr>
                <p:nvPr/>
              </p:nvCxnSpPr>
              <p:spPr bwMode="auto">
                <a:xfrm>
                  <a:off x="3641707" y="3534902"/>
                  <a:ext cx="9517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21" name="Connettore 1 128"/>
                <p:cNvCxnSpPr>
                  <a:cxnSpLocks noChangeShapeType="1"/>
                </p:cNvCxnSpPr>
                <p:nvPr/>
              </p:nvCxnSpPr>
              <p:spPr bwMode="auto">
                <a:xfrm>
                  <a:off x="4995534" y="3557526"/>
                  <a:ext cx="9517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  <p:sp>
              <p:nvSpPr>
                <p:cNvPr id="21" name="Line 131"/>
                <p:cNvSpPr>
                  <a:spLocks noChangeShapeType="1"/>
                </p:cNvSpPr>
                <p:nvPr/>
              </p:nvSpPr>
              <p:spPr bwMode="auto">
                <a:xfrm>
                  <a:off x="2070567" y="2945279"/>
                  <a:ext cx="0" cy="355706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22" name="Line 132"/>
                <p:cNvSpPr>
                  <a:spLocks noChangeShapeType="1"/>
                </p:cNvSpPr>
                <p:nvPr/>
              </p:nvSpPr>
              <p:spPr bwMode="auto">
                <a:xfrm>
                  <a:off x="3631771" y="2945279"/>
                  <a:ext cx="0" cy="355706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23" name="Line 134"/>
                <p:cNvSpPr>
                  <a:spLocks noChangeShapeType="1"/>
                </p:cNvSpPr>
                <p:nvPr/>
              </p:nvSpPr>
              <p:spPr bwMode="auto">
                <a:xfrm>
                  <a:off x="4983996" y="2955741"/>
                  <a:ext cx="0" cy="357798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24" name="Line 135"/>
                <p:cNvSpPr>
                  <a:spLocks noChangeShapeType="1"/>
                </p:cNvSpPr>
                <p:nvPr/>
              </p:nvSpPr>
              <p:spPr bwMode="auto">
                <a:xfrm>
                  <a:off x="6355890" y="2945279"/>
                  <a:ext cx="0" cy="355706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25" name="Line 131"/>
                <p:cNvSpPr>
                  <a:spLocks noChangeShapeType="1"/>
                </p:cNvSpPr>
                <p:nvPr/>
              </p:nvSpPr>
              <p:spPr bwMode="auto">
                <a:xfrm>
                  <a:off x="2058273" y="1595690"/>
                  <a:ext cx="0" cy="355706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26" name="Line 132"/>
                <p:cNvSpPr>
                  <a:spLocks noChangeShapeType="1"/>
                </p:cNvSpPr>
                <p:nvPr/>
              </p:nvSpPr>
              <p:spPr bwMode="auto">
                <a:xfrm>
                  <a:off x="3621937" y="1595690"/>
                  <a:ext cx="0" cy="355706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27" name="Line 134"/>
                <p:cNvSpPr>
                  <a:spLocks noChangeShapeType="1"/>
                </p:cNvSpPr>
                <p:nvPr/>
              </p:nvSpPr>
              <p:spPr bwMode="auto">
                <a:xfrm>
                  <a:off x="4974162" y="1595690"/>
                  <a:ext cx="0" cy="355706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28" name="Line 135"/>
                <p:cNvSpPr>
                  <a:spLocks noChangeShapeType="1"/>
                </p:cNvSpPr>
                <p:nvPr/>
              </p:nvSpPr>
              <p:spPr bwMode="auto">
                <a:xfrm>
                  <a:off x="6346056" y="1595690"/>
                  <a:ext cx="0" cy="355706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29" name="Line 130"/>
                <p:cNvSpPr>
                  <a:spLocks noChangeShapeType="1"/>
                </p:cNvSpPr>
                <p:nvPr/>
              </p:nvSpPr>
              <p:spPr bwMode="auto">
                <a:xfrm>
                  <a:off x="2058273" y="1947211"/>
                  <a:ext cx="4285325" cy="0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30" name="Line 136"/>
                <p:cNvSpPr>
                  <a:spLocks noChangeShapeType="1"/>
                </p:cNvSpPr>
                <p:nvPr/>
              </p:nvSpPr>
              <p:spPr bwMode="auto">
                <a:xfrm>
                  <a:off x="4248878" y="2600036"/>
                  <a:ext cx="0" cy="353613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31" name="Line 137"/>
                <p:cNvSpPr>
                  <a:spLocks noChangeShapeType="1"/>
                </p:cNvSpPr>
                <p:nvPr/>
              </p:nvSpPr>
              <p:spPr bwMode="auto">
                <a:xfrm>
                  <a:off x="4243961" y="1932564"/>
                  <a:ext cx="0" cy="408016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32" name="Rettangolo arrotondato 31"/>
                <p:cNvSpPr/>
                <p:nvPr/>
              </p:nvSpPr>
              <p:spPr>
                <a:xfrm>
                  <a:off x="3100715" y="2127156"/>
                  <a:ext cx="2286490" cy="575406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t-IT" sz="800" b="1" kern="0" dirty="0">
                      <a:solidFill>
                        <a:sysClr val="windowText" lastClr="000000"/>
                      </a:solidFill>
                      <a:cs typeface="+mn-cs"/>
                    </a:rPr>
                    <a:t>Nodo </a:t>
                  </a:r>
                  <a:r>
                    <a:rPr lang="it-IT" sz="800" b="1" kern="0" dirty="0" err="1">
                      <a:solidFill>
                        <a:sysClr val="windowText" lastClr="000000"/>
                      </a:solidFill>
                      <a:cs typeface="+mn-cs"/>
                    </a:rPr>
                    <a:t>Pagamenti-SPC</a:t>
                  </a:r>
                  <a:endParaRPr lang="it-IT" sz="800" b="1" kern="0" dirty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sp>
              <p:nvSpPr>
                <p:cNvPr id="33" name="Rettangolo arrotondato 32"/>
                <p:cNvSpPr/>
                <p:nvPr/>
              </p:nvSpPr>
              <p:spPr bwMode="auto">
                <a:xfrm>
                  <a:off x="1610809" y="3181719"/>
                  <a:ext cx="862966" cy="359891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800" b="1" kern="0" dirty="0">
                      <a:solidFill>
                        <a:sysClr val="windowText" lastClr="000000"/>
                      </a:solidFill>
                      <a:cs typeface="+mn-cs"/>
                    </a:rPr>
                    <a:t>PSP</a:t>
                  </a:r>
                </a:p>
              </p:txBody>
            </p:sp>
            <p:sp>
              <p:nvSpPr>
                <p:cNvPr id="34" name="Rettangolo arrotondato 33"/>
                <p:cNvSpPr/>
                <p:nvPr/>
              </p:nvSpPr>
              <p:spPr bwMode="auto">
                <a:xfrm>
                  <a:off x="3181850" y="3194274"/>
                  <a:ext cx="862965" cy="357798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800" b="1" kern="0" dirty="0">
                      <a:solidFill>
                        <a:sysClr val="windowText" lastClr="000000"/>
                      </a:solidFill>
                      <a:cs typeface="+mn-cs"/>
                    </a:rPr>
                    <a:t>PSP</a:t>
                  </a:r>
                </a:p>
              </p:txBody>
            </p:sp>
            <p:sp>
              <p:nvSpPr>
                <p:cNvPr id="35" name="Rettangolo arrotondato 34"/>
                <p:cNvSpPr/>
                <p:nvPr/>
              </p:nvSpPr>
              <p:spPr bwMode="auto">
                <a:xfrm>
                  <a:off x="4536533" y="3219382"/>
                  <a:ext cx="865424" cy="357798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800" b="1" kern="0" dirty="0">
                      <a:solidFill>
                        <a:sysClr val="windowText" lastClr="000000"/>
                      </a:solidFill>
                      <a:cs typeface="+mn-cs"/>
                    </a:rPr>
                    <a:t>PSP</a:t>
                  </a:r>
                </a:p>
              </p:txBody>
            </p:sp>
            <p:sp>
              <p:nvSpPr>
                <p:cNvPr id="36" name="Rettangolo arrotondato 35"/>
                <p:cNvSpPr/>
                <p:nvPr/>
              </p:nvSpPr>
              <p:spPr bwMode="auto">
                <a:xfrm>
                  <a:off x="5896134" y="3206828"/>
                  <a:ext cx="862965" cy="357798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800" b="1" kern="0" dirty="0">
                      <a:solidFill>
                        <a:sysClr val="windowText" lastClr="000000"/>
                      </a:solidFill>
                      <a:cs typeface="+mn-cs"/>
                    </a:rPr>
                    <a:t>PSP</a:t>
                  </a:r>
                </a:p>
              </p:txBody>
            </p:sp>
            <p:sp>
              <p:nvSpPr>
                <p:cNvPr id="37" name="Line 130"/>
                <p:cNvSpPr>
                  <a:spLocks noChangeShapeType="1"/>
                </p:cNvSpPr>
                <p:nvPr/>
              </p:nvSpPr>
              <p:spPr bwMode="auto">
                <a:xfrm>
                  <a:off x="2070567" y="2939002"/>
                  <a:ext cx="4282866" cy="0"/>
                </a:xfrm>
                <a:prstGeom prst="line">
                  <a:avLst/>
                </a:prstGeom>
                <a:noFill/>
                <a:ln w="19050">
                  <a:solidFill>
                    <a:srgbClr val="E747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800" kern="0">
                    <a:solidFill>
                      <a:sysClr val="windowText" lastClr="000000"/>
                    </a:solidFill>
                    <a:cs typeface="+mn-cs"/>
                  </a:endParaRPr>
                </a:p>
              </p:txBody>
            </p:sp>
            <p:cxnSp>
              <p:nvCxnSpPr>
                <p:cNvPr id="27739" name="Connettore 1 146"/>
                <p:cNvCxnSpPr>
                  <a:cxnSpLocks noChangeShapeType="1"/>
                </p:cNvCxnSpPr>
                <p:nvPr/>
              </p:nvCxnSpPr>
              <p:spPr bwMode="auto">
                <a:xfrm>
                  <a:off x="2468057" y="3738752"/>
                  <a:ext cx="9517" cy="143246"/>
                </a:xfrm>
                <a:prstGeom prst="line">
                  <a:avLst/>
                </a:prstGeom>
                <a:noFill/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40" name="Connettore 1 147"/>
                <p:cNvCxnSpPr>
                  <a:cxnSpLocks noChangeShapeType="1"/>
                </p:cNvCxnSpPr>
                <p:nvPr/>
              </p:nvCxnSpPr>
              <p:spPr bwMode="auto">
                <a:xfrm>
                  <a:off x="3798057" y="3726877"/>
                  <a:ext cx="9517" cy="143246"/>
                </a:xfrm>
                <a:prstGeom prst="line">
                  <a:avLst/>
                </a:prstGeom>
                <a:noFill/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41" name="Connettore 1 148"/>
                <p:cNvCxnSpPr>
                  <a:cxnSpLocks noChangeShapeType="1"/>
                </p:cNvCxnSpPr>
                <p:nvPr/>
              </p:nvCxnSpPr>
              <p:spPr bwMode="auto">
                <a:xfrm>
                  <a:off x="5022771" y="3738747"/>
                  <a:ext cx="9517" cy="143245"/>
                </a:xfrm>
                <a:prstGeom prst="line">
                  <a:avLst/>
                </a:prstGeom>
                <a:noFill/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42" name="Connettore 1 149"/>
                <p:cNvCxnSpPr>
                  <a:cxnSpLocks noChangeShapeType="1"/>
                </p:cNvCxnSpPr>
                <p:nvPr/>
              </p:nvCxnSpPr>
              <p:spPr bwMode="auto">
                <a:xfrm>
                  <a:off x="6398821" y="3750623"/>
                  <a:ext cx="9517" cy="143246"/>
                </a:xfrm>
                <a:prstGeom prst="line">
                  <a:avLst/>
                </a:prstGeom>
                <a:noFill/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43" name="Connettore 1 150"/>
                <p:cNvCxnSpPr>
                  <a:cxnSpLocks noChangeShapeType="1"/>
                </p:cNvCxnSpPr>
                <p:nvPr/>
              </p:nvCxnSpPr>
              <p:spPr bwMode="auto">
                <a:xfrm>
                  <a:off x="6398949" y="3564024"/>
                  <a:ext cx="9517" cy="180000"/>
                </a:xfrm>
                <a:prstGeom prst="line">
                  <a:avLst/>
                </a:prstGeom>
                <a:noFill/>
                <a:ln w="1905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4" name="Rettangolo arrotondato 3"/>
            <p:cNvSpPr/>
            <p:nvPr/>
          </p:nvSpPr>
          <p:spPr bwMode="auto">
            <a:xfrm>
              <a:off x="1517383" y="1246261"/>
              <a:ext cx="1101449" cy="3598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Ministeri</a:t>
              </a:r>
            </a:p>
          </p:txBody>
        </p:sp>
        <p:sp>
          <p:nvSpPr>
            <p:cNvPr id="5" name="Rettangolo arrotondato 4"/>
            <p:cNvSpPr/>
            <p:nvPr/>
          </p:nvSpPr>
          <p:spPr bwMode="auto">
            <a:xfrm>
              <a:off x="3100716" y="1246261"/>
              <a:ext cx="1062112" cy="3598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 Centrale</a:t>
              </a:r>
            </a:p>
          </p:txBody>
        </p:sp>
        <p:sp>
          <p:nvSpPr>
            <p:cNvPr id="6" name="Rettangolo arrotondato 5"/>
            <p:cNvSpPr/>
            <p:nvPr/>
          </p:nvSpPr>
          <p:spPr bwMode="auto">
            <a:xfrm>
              <a:off x="4548827" y="1246261"/>
              <a:ext cx="865424" cy="3598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 Locale</a:t>
              </a:r>
            </a:p>
          </p:txBody>
        </p:sp>
        <p:sp>
          <p:nvSpPr>
            <p:cNvPr id="7" name="Rettangolo arrotondato 6"/>
            <p:cNvSpPr/>
            <p:nvPr/>
          </p:nvSpPr>
          <p:spPr bwMode="auto">
            <a:xfrm>
              <a:off x="5933013" y="1246261"/>
              <a:ext cx="865424" cy="3598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ASL</a:t>
              </a:r>
            </a:p>
          </p:txBody>
        </p:sp>
      </p:grpSp>
      <p:sp>
        <p:nvSpPr>
          <p:cNvPr id="43" name="Segnaposto contenuto 43"/>
          <p:cNvSpPr txBox="1">
            <a:spLocks/>
          </p:cNvSpPr>
          <p:nvPr/>
        </p:nvSpPr>
        <p:spPr>
          <a:xfrm>
            <a:off x="420688" y="765175"/>
            <a:ext cx="1622425" cy="412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None/>
              <a:defRPr/>
            </a:pPr>
            <a:r>
              <a:rPr lang="it-IT" b="1" smtClean="0">
                <a:solidFill>
                  <a:schemeClr val="tx2">
                    <a:lumMod val="75000"/>
                  </a:schemeClr>
                </a:solidFill>
              </a:rPr>
              <a:t>AS IS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7652" name="Gruppo 161"/>
          <p:cNvGrpSpPr>
            <a:grpSpLocks/>
          </p:cNvGrpSpPr>
          <p:nvPr/>
        </p:nvGrpSpPr>
        <p:grpSpPr bwMode="auto">
          <a:xfrm>
            <a:off x="152400" y="1319213"/>
            <a:ext cx="5281613" cy="1962150"/>
            <a:chOff x="301924" y="1669301"/>
            <a:chExt cx="8369205" cy="2325298"/>
          </a:xfrm>
        </p:grpSpPr>
        <p:sp>
          <p:nvSpPr>
            <p:cNvPr id="45" name="Line 148"/>
            <p:cNvSpPr>
              <a:spLocks noChangeShapeType="1"/>
            </p:cNvSpPr>
            <p:nvPr/>
          </p:nvSpPr>
          <p:spPr bwMode="auto">
            <a:xfrm>
              <a:off x="5491485" y="2359741"/>
              <a:ext cx="1557119" cy="3763"/>
            </a:xfrm>
            <a:prstGeom prst="line">
              <a:avLst/>
            </a:prstGeom>
            <a:noFill/>
            <a:ln w="19050">
              <a:solidFill>
                <a:srgbClr val="E7474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Text" lastClr="000000"/>
                </a:solidFill>
                <a:cs typeface="+mn-cs"/>
              </a:endParaRPr>
            </a:p>
          </p:txBody>
        </p:sp>
        <p:cxnSp>
          <p:nvCxnSpPr>
            <p:cNvPr id="46" name="Connettore 4 398"/>
            <p:cNvCxnSpPr>
              <a:stCxn id="87" idx="2"/>
            </p:cNvCxnSpPr>
            <p:nvPr/>
          </p:nvCxnSpPr>
          <p:spPr>
            <a:xfrm flipH="1">
              <a:off x="744659" y="2096358"/>
              <a:ext cx="598699" cy="1557724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4 398"/>
            <p:cNvCxnSpPr>
              <a:stCxn id="87" idx="2"/>
            </p:cNvCxnSpPr>
            <p:nvPr/>
          </p:nvCxnSpPr>
          <p:spPr>
            <a:xfrm>
              <a:off x="1343358" y="2096358"/>
              <a:ext cx="342114" cy="1557724"/>
            </a:xfrm>
            <a:prstGeom prst="straightConnector1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4 398"/>
            <p:cNvCxnSpPr>
              <a:stCxn id="87" idx="2"/>
            </p:cNvCxnSpPr>
            <p:nvPr/>
          </p:nvCxnSpPr>
          <p:spPr>
            <a:xfrm>
              <a:off x="1343358" y="2096358"/>
              <a:ext cx="4052537" cy="1557724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398"/>
            <p:cNvCxnSpPr/>
            <p:nvPr/>
          </p:nvCxnSpPr>
          <p:spPr>
            <a:xfrm>
              <a:off x="1564725" y="2130221"/>
              <a:ext cx="5043660" cy="1510692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4 398"/>
            <p:cNvCxnSpPr>
              <a:endCxn id="86" idx="0"/>
            </p:cNvCxnSpPr>
            <p:nvPr/>
          </p:nvCxnSpPr>
          <p:spPr>
            <a:xfrm>
              <a:off x="1438948" y="2022987"/>
              <a:ext cx="6308976" cy="1612281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4 398"/>
            <p:cNvCxnSpPr/>
            <p:nvPr/>
          </p:nvCxnSpPr>
          <p:spPr>
            <a:xfrm>
              <a:off x="2653955" y="2143391"/>
              <a:ext cx="4590861" cy="1510691"/>
            </a:xfrm>
            <a:prstGeom prst="straightConnector1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4 398"/>
            <p:cNvCxnSpPr>
              <a:stCxn id="87" idx="2"/>
            </p:cNvCxnSpPr>
            <p:nvPr/>
          </p:nvCxnSpPr>
          <p:spPr>
            <a:xfrm>
              <a:off x="1343358" y="2096358"/>
              <a:ext cx="2198583" cy="1557724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4 398"/>
            <p:cNvCxnSpPr>
              <a:endCxn id="81" idx="0"/>
            </p:cNvCxnSpPr>
            <p:nvPr/>
          </p:nvCxnSpPr>
          <p:spPr>
            <a:xfrm flipH="1">
              <a:off x="2568427" y="2143391"/>
              <a:ext cx="85528" cy="1491877"/>
            </a:xfrm>
            <a:prstGeom prst="straightConnector1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4 398"/>
            <p:cNvCxnSpPr/>
            <p:nvPr/>
          </p:nvCxnSpPr>
          <p:spPr>
            <a:xfrm flipH="1">
              <a:off x="1685471" y="2143391"/>
              <a:ext cx="968484" cy="1510691"/>
            </a:xfrm>
            <a:prstGeom prst="straightConnector1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4 398"/>
            <p:cNvCxnSpPr>
              <a:endCxn id="79" idx="0"/>
            </p:cNvCxnSpPr>
            <p:nvPr/>
          </p:nvCxnSpPr>
          <p:spPr>
            <a:xfrm flipH="1">
              <a:off x="734597" y="2143391"/>
              <a:ext cx="1919358" cy="1491877"/>
            </a:xfrm>
            <a:prstGeom prst="straightConnector1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4 398"/>
            <p:cNvCxnSpPr/>
            <p:nvPr/>
          </p:nvCxnSpPr>
          <p:spPr>
            <a:xfrm>
              <a:off x="2653955" y="2143391"/>
              <a:ext cx="1821252" cy="1510691"/>
            </a:xfrm>
            <a:prstGeom prst="straightConnector1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4 398"/>
            <p:cNvCxnSpPr/>
            <p:nvPr/>
          </p:nvCxnSpPr>
          <p:spPr>
            <a:xfrm>
              <a:off x="2653955" y="2143391"/>
              <a:ext cx="887985" cy="1510691"/>
            </a:xfrm>
            <a:prstGeom prst="straightConnector1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4 398"/>
            <p:cNvCxnSpPr>
              <a:stCxn id="87" idx="2"/>
            </p:cNvCxnSpPr>
            <p:nvPr/>
          </p:nvCxnSpPr>
          <p:spPr>
            <a:xfrm>
              <a:off x="1343358" y="2096358"/>
              <a:ext cx="3084053" cy="1525742"/>
            </a:xfrm>
            <a:prstGeom prst="straightConnector1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398"/>
            <p:cNvCxnSpPr/>
            <p:nvPr/>
          </p:nvCxnSpPr>
          <p:spPr>
            <a:xfrm>
              <a:off x="2653955" y="2143391"/>
              <a:ext cx="3667658" cy="1510691"/>
            </a:xfrm>
            <a:prstGeom prst="straightConnector1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4 398"/>
            <p:cNvCxnSpPr/>
            <p:nvPr/>
          </p:nvCxnSpPr>
          <p:spPr>
            <a:xfrm>
              <a:off x="2653955" y="2143391"/>
              <a:ext cx="2741939" cy="1510691"/>
            </a:xfrm>
            <a:prstGeom prst="straightConnector1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4 398"/>
            <p:cNvCxnSpPr>
              <a:endCxn id="79" idx="0"/>
            </p:cNvCxnSpPr>
            <p:nvPr/>
          </p:nvCxnSpPr>
          <p:spPr>
            <a:xfrm flipH="1">
              <a:off x="734597" y="2117053"/>
              <a:ext cx="3247564" cy="1518216"/>
            </a:xfrm>
            <a:prstGeom prst="straightConnector1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4 398"/>
            <p:cNvCxnSpPr/>
            <p:nvPr/>
          </p:nvCxnSpPr>
          <p:spPr>
            <a:xfrm>
              <a:off x="3982161" y="2117053"/>
              <a:ext cx="1413734" cy="1537029"/>
            </a:xfrm>
            <a:prstGeom prst="straightConnector1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4 398"/>
            <p:cNvCxnSpPr/>
            <p:nvPr/>
          </p:nvCxnSpPr>
          <p:spPr>
            <a:xfrm>
              <a:off x="3982161" y="2117053"/>
              <a:ext cx="2339453" cy="1537029"/>
            </a:xfrm>
            <a:prstGeom prst="straightConnector1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4 398"/>
            <p:cNvCxnSpPr/>
            <p:nvPr/>
          </p:nvCxnSpPr>
          <p:spPr>
            <a:xfrm>
              <a:off x="3982161" y="2117053"/>
              <a:ext cx="3262656" cy="1537029"/>
            </a:xfrm>
            <a:prstGeom prst="straightConnector1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4 398"/>
            <p:cNvCxnSpPr/>
            <p:nvPr/>
          </p:nvCxnSpPr>
          <p:spPr>
            <a:xfrm flipH="1">
              <a:off x="3541941" y="2117053"/>
              <a:ext cx="440220" cy="1537029"/>
            </a:xfrm>
            <a:prstGeom prst="straightConnector1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4 398"/>
            <p:cNvCxnSpPr>
              <a:endCxn id="81" idx="0"/>
            </p:cNvCxnSpPr>
            <p:nvPr/>
          </p:nvCxnSpPr>
          <p:spPr>
            <a:xfrm flipH="1">
              <a:off x="2568427" y="2117053"/>
              <a:ext cx="1413734" cy="1518216"/>
            </a:xfrm>
            <a:prstGeom prst="straightConnector1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4 398"/>
            <p:cNvCxnSpPr/>
            <p:nvPr/>
          </p:nvCxnSpPr>
          <p:spPr>
            <a:xfrm flipH="1">
              <a:off x="1667863" y="2117053"/>
              <a:ext cx="2314298" cy="1518216"/>
            </a:xfrm>
            <a:prstGeom prst="straightConnector1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4 398"/>
            <p:cNvCxnSpPr>
              <a:endCxn id="79" idx="0"/>
            </p:cNvCxnSpPr>
            <p:nvPr/>
          </p:nvCxnSpPr>
          <p:spPr>
            <a:xfrm flipH="1">
              <a:off x="734597" y="2117053"/>
              <a:ext cx="4616018" cy="1518216"/>
            </a:xfrm>
            <a:prstGeom prst="straightConnector1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4 398"/>
            <p:cNvCxnSpPr>
              <a:endCxn id="80" idx="0"/>
            </p:cNvCxnSpPr>
            <p:nvPr/>
          </p:nvCxnSpPr>
          <p:spPr>
            <a:xfrm flipH="1">
              <a:off x="1667863" y="2117053"/>
              <a:ext cx="3682752" cy="1518216"/>
            </a:xfrm>
            <a:prstGeom prst="straightConnector1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4 398"/>
            <p:cNvCxnSpPr>
              <a:endCxn id="81" idx="0"/>
            </p:cNvCxnSpPr>
            <p:nvPr/>
          </p:nvCxnSpPr>
          <p:spPr>
            <a:xfrm flipH="1">
              <a:off x="2568427" y="2117053"/>
              <a:ext cx="2782188" cy="1518216"/>
            </a:xfrm>
            <a:prstGeom prst="straightConnector1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4 398"/>
            <p:cNvCxnSpPr/>
            <p:nvPr/>
          </p:nvCxnSpPr>
          <p:spPr>
            <a:xfrm flipH="1">
              <a:off x="3541941" y="2117053"/>
              <a:ext cx="1808675" cy="1537029"/>
            </a:xfrm>
            <a:prstGeom prst="straightConnector1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4 398"/>
            <p:cNvCxnSpPr/>
            <p:nvPr/>
          </p:nvCxnSpPr>
          <p:spPr>
            <a:xfrm flipH="1">
              <a:off x="4475207" y="2117053"/>
              <a:ext cx="875408" cy="1537029"/>
            </a:xfrm>
            <a:prstGeom prst="straightConnector1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4 398"/>
            <p:cNvCxnSpPr/>
            <p:nvPr/>
          </p:nvCxnSpPr>
          <p:spPr>
            <a:xfrm>
              <a:off x="5348099" y="2165967"/>
              <a:ext cx="47796" cy="1488115"/>
            </a:xfrm>
            <a:prstGeom prst="straightConnector1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4 398"/>
            <p:cNvCxnSpPr>
              <a:endCxn id="85" idx="0"/>
            </p:cNvCxnSpPr>
            <p:nvPr/>
          </p:nvCxnSpPr>
          <p:spPr>
            <a:xfrm>
              <a:off x="5370739" y="2092595"/>
              <a:ext cx="1303050" cy="1542673"/>
            </a:xfrm>
            <a:prstGeom prst="straightConnector1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4 398"/>
            <p:cNvCxnSpPr/>
            <p:nvPr/>
          </p:nvCxnSpPr>
          <p:spPr>
            <a:xfrm>
              <a:off x="5350615" y="2117053"/>
              <a:ext cx="1894201" cy="1537029"/>
            </a:xfrm>
            <a:prstGeom prst="straightConnector1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Line 148"/>
            <p:cNvSpPr>
              <a:spLocks noChangeShapeType="1"/>
            </p:cNvSpPr>
            <p:nvPr/>
          </p:nvSpPr>
          <p:spPr bwMode="auto">
            <a:xfrm>
              <a:off x="5750585" y="2643819"/>
              <a:ext cx="1557121" cy="3763"/>
            </a:xfrm>
            <a:prstGeom prst="line">
              <a:avLst/>
            </a:prstGeom>
            <a:noFill/>
            <a:ln w="19050">
              <a:solidFill>
                <a:srgbClr val="E7474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Text" lastClr="000000"/>
                </a:solidFill>
                <a:cs typeface="+mn-cs"/>
              </a:endParaRPr>
            </a:p>
          </p:txBody>
        </p:sp>
        <p:sp>
          <p:nvSpPr>
            <p:cNvPr id="77" name="Line 148"/>
            <p:cNvSpPr>
              <a:spLocks noChangeShapeType="1"/>
            </p:cNvSpPr>
            <p:nvPr/>
          </p:nvSpPr>
          <p:spPr bwMode="auto">
            <a:xfrm>
              <a:off x="5987046" y="2890270"/>
              <a:ext cx="1557121" cy="3763"/>
            </a:xfrm>
            <a:prstGeom prst="line">
              <a:avLst/>
            </a:prstGeom>
            <a:noFill/>
            <a:ln w="19050">
              <a:solidFill>
                <a:srgbClr val="E7474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Text" lastClr="000000"/>
                </a:solidFill>
                <a:cs typeface="+mn-cs"/>
              </a:endParaRPr>
            </a:p>
          </p:txBody>
        </p:sp>
        <p:sp>
          <p:nvSpPr>
            <p:cNvPr id="78" name="Line 148"/>
            <p:cNvSpPr>
              <a:spLocks noChangeShapeType="1"/>
            </p:cNvSpPr>
            <p:nvPr/>
          </p:nvSpPr>
          <p:spPr bwMode="auto">
            <a:xfrm>
              <a:off x="6233569" y="3149891"/>
              <a:ext cx="1557121" cy="3763"/>
            </a:xfrm>
            <a:prstGeom prst="line">
              <a:avLst/>
            </a:prstGeom>
            <a:noFill/>
            <a:ln w="19050">
              <a:solidFill>
                <a:srgbClr val="E7474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Text" lastClr="000000"/>
                </a:solidFill>
                <a:cs typeface="+mn-cs"/>
              </a:endParaRPr>
            </a:p>
          </p:txBody>
        </p:sp>
        <p:sp>
          <p:nvSpPr>
            <p:cNvPr id="79" name="Rettangolo arrotondato 78"/>
            <p:cNvSpPr/>
            <p:nvPr/>
          </p:nvSpPr>
          <p:spPr bwMode="auto">
            <a:xfrm>
              <a:off x="301924" y="3635268"/>
              <a:ext cx="862831" cy="3593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accent2"/>
                  </a:solidFill>
                  <a:latin typeface="verdana" pitchFamily="34" charset="0"/>
                </a:rPr>
                <a:t>ATM</a:t>
              </a:r>
            </a:p>
          </p:txBody>
        </p:sp>
        <p:sp>
          <p:nvSpPr>
            <p:cNvPr id="80" name="Rettangolo arrotondato 79"/>
            <p:cNvSpPr/>
            <p:nvPr/>
          </p:nvSpPr>
          <p:spPr bwMode="auto">
            <a:xfrm>
              <a:off x="1235190" y="3635268"/>
              <a:ext cx="865346" cy="3593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accent2"/>
                  </a:solidFill>
                  <a:latin typeface="verdana" pitchFamily="34" charset="0"/>
                </a:rPr>
                <a:t>POS</a:t>
              </a:r>
            </a:p>
          </p:txBody>
        </p:sp>
        <p:sp>
          <p:nvSpPr>
            <p:cNvPr id="81" name="Rettangolo arrotondato 80"/>
            <p:cNvSpPr/>
            <p:nvPr/>
          </p:nvSpPr>
          <p:spPr bwMode="auto">
            <a:xfrm>
              <a:off x="2168455" y="3635268"/>
              <a:ext cx="799942" cy="3593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accent2"/>
                  </a:solidFill>
                  <a:latin typeface="verdana" pitchFamily="34" charset="0"/>
                </a:rPr>
                <a:t>IVR</a:t>
              </a:r>
            </a:p>
          </p:txBody>
        </p:sp>
        <p:sp>
          <p:nvSpPr>
            <p:cNvPr id="82" name="Rettangolo arrotondato 81"/>
            <p:cNvSpPr/>
            <p:nvPr/>
          </p:nvSpPr>
          <p:spPr bwMode="auto">
            <a:xfrm>
              <a:off x="3001100" y="3635268"/>
              <a:ext cx="968482" cy="3593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900" dirty="0" err="1">
                  <a:solidFill>
                    <a:schemeClr val="accent2"/>
                  </a:solidFill>
                  <a:latin typeface="verdana" pitchFamily="34" charset="0"/>
                </a:rPr>
                <a:t>Call</a:t>
              </a:r>
              <a:r>
                <a:rPr lang="it-IT" sz="900" dirty="0">
                  <a:solidFill>
                    <a:schemeClr val="accent2"/>
                  </a:solidFill>
                  <a:latin typeface="verdana" pitchFamily="34" charset="0"/>
                </a:rPr>
                <a:t> Center</a:t>
              </a:r>
            </a:p>
          </p:txBody>
        </p:sp>
        <p:sp>
          <p:nvSpPr>
            <p:cNvPr id="83" name="Rettangolo arrotondato 82"/>
            <p:cNvSpPr/>
            <p:nvPr/>
          </p:nvSpPr>
          <p:spPr bwMode="auto">
            <a:xfrm>
              <a:off x="4007316" y="3635268"/>
              <a:ext cx="913141" cy="3593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800" dirty="0">
                  <a:solidFill>
                    <a:schemeClr val="accent2"/>
                  </a:solidFill>
                  <a:latin typeface="verdana" pitchFamily="34" charset="0"/>
                </a:rPr>
                <a:t>Dealer</a:t>
              </a:r>
            </a:p>
          </p:txBody>
        </p:sp>
        <p:sp>
          <p:nvSpPr>
            <p:cNvPr id="84" name="Rettangolo arrotondato 83"/>
            <p:cNvSpPr/>
            <p:nvPr/>
          </p:nvSpPr>
          <p:spPr bwMode="auto">
            <a:xfrm>
              <a:off x="4970768" y="3635268"/>
              <a:ext cx="1232615" cy="3593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accent2"/>
                  </a:solidFill>
                  <a:latin typeface="verdana" pitchFamily="34" charset="0"/>
                </a:rPr>
                <a:t>Internet</a:t>
              </a:r>
            </a:p>
          </p:txBody>
        </p:sp>
        <p:sp>
          <p:nvSpPr>
            <p:cNvPr id="85" name="Rettangolo arrotondato 84"/>
            <p:cNvSpPr/>
            <p:nvPr/>
          </p:nvSpPr>
          <p:spPr bwMode="auto">
            <a:xfrm>
              <a:off x="6241117" y="3635268"/>
              <a:ext cx="862830" cy="3593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accent2"/>
                  </a:solidFill>
                  <a:latin typeface="verdana" pitchFamily="34" charset="0"/>
                </a:rPr>
                <a:t>GDO</a:t>
              </a:r>
            </a:p>
          </p:txBody>
        </p:sp>
        <p:sp>
          <p:nvSpPr>
            <p:cNvPr id="86" name="Rettangolo arrotondato 85"/>
            <p:cNvSpPr/>
            <p:nvPr/>
          </p:nvSpPr>
          <p:spPr bwMode="auto">
            <a:xfrm>
              <a:off x="7179413" y="3635268"/>
              <a:ext cx="1139541" cy="3593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accent2"/>
                  </a:solidFill>
                  <a:latin typeface="verdana" pitchFamily="34" charset="0"/>
                </a:rPr>
                <a:t>Mobile</a:t>
              </a:r>
            </a:p>
          </p:txBody>
        </p:sp>
        <p:sp>
          <p:nvSpPr>
            <p:cNvPr id="87" name="Rettangolo arrotondato 86"/>
            <p:cNvSpPr/>
            <p:nvPr/>
          </p:nvSpPr>
          <p:spPr bwMode="auto">
            <a:xfrm>
              <a:off x="716989" y="1669301"/>
              <a:ext cx="1252739" cy="42705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tx1"/>
                  </a:solidFill>
                  <a:latin typeface="verdana" pitchFamily="34" charset="0"/>
                </a:rPr>
                <a:t>Ministeri</a:t>
              </a:r>
            </a:p>
          </p:txBody>
        </p:sp>
        <p:sp>
          <p:nvSpPr>
            <p:cNvPr id="88" name="Rettangolo arrotondato 87"/>
            <p:cNvSpPr/>
            <p:nvPr/>
          </p:nvSpPr>
          <p:spPr bwMode="auto">
            <a:xfrm>
              <a:off x="2085443" y="1669301"/>
              <a:ext cx="1255254" cy="42705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tx1"/>
                  </a:solidFill>
                  <a:latin typeface="verdana" pitchFamily="34" charset="0"/>
                </a:rPr>
                <a:t>PA Centrale</a:t>
              </a:r>
            </a:p>
          </p:txBody>
        </p:sp>
        <p:sp>
          <p:nvSpPr>
            <p:cNvPr id="89" name="Rettangolo arrotondato 88"/>
            <p:cNvSpPr/>
            <p:nvPr/>
          </p:nvSpPr>
          <p:spPr bwMode="auto">
            <a:xfrm>
              <a:off x="3468991" y="1669301"/>
              <a:ext cx="1255254" cy="42705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tx1"/>
                  </a:solidFill>
                  <a:latin typeface="verdana" pitchFamily="34" charset="0"/>
                </a:rPr>
                <a:t>PA Locale</a:t>
              </a:r>
            </a:p>
          </p:txBody>
        </p:sp>
        <p:sp>
          <p:nvSpPr>
            <p:cNvPr id="90" name="Rettangolo arrotondato 89"/>
            <p:cNvSpPr/>
            <p:nvPr/>
          </p:nvSpPr>
          <p:spPr bwMode="auto">
            <a:xfrm>
              <a:off x="4842476" y="1669301"/>
              <a:ext cx="1255254" cy="42705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000" dirty="0">
                  <a:solidFill>
                    <a:schemeClr val="tx1"/>
                  </a:solidFill>
                  <a:latin typeface="verdana" pitchFamily="34" charset="0"/>
                </a:rPr>
                <a:t>ASL</a:t>
              </a:r>
            </a:p>
          </p:txBody>
        </p:sp>
        <p:sp>
          <p:nvSpPr>
            <p:cNvPr id="91" name="Rettangolo arrotondato 90"/>
            <p:cNvSpPr/>
            <p:nvPr/>
          </p:nvSpPr>
          <p:spPr bwMode="auto">
            <a:xfrm>
              <a:off x="7808298" y="2969285"/>
              <a:ext cx="862831" cy="359331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t-IT" sz="1000" b="1" kern="0" dirty="0">
                  <a:solidFill>
                    <a:sysClr val="windowText" lastClr="000000"/>
                  </a:solidFill>
                  <a:latin typeface="verdana" pitchFamily="34" charset="0"/>
                  <a:cs typeface="+mn-cs"/>
                </a:rPr>
                <a:t>PSP</a:t>
              </a:r>
            </a:p>
          </p:txBody>
        </p:sp>
        <p:sp>
          <p:nvSpPr>
            <p:cNvPr id="92" name="Rettangolo arrotondato 91"/>
            <p:cNvSpPr/>
            <p:nvPr/>
          </p:nvSpPr>
          <p:spPr bwMode="auto">
            <a:xfrm>
              <a:off x="7569322" y="2696496"/>
              <a:ext cx="865346" cy="359329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t-IT" sz="1000" b="1" kern="0" dirty="0">
                  <a:solidFill>
                    <a:sysClr val="windowText" lastClr="000000"/>
                  </a:solidFill>
                  <a:latin typeface="verdana" pitchFamily="34" charset="0"/>
                  <a:cs typeface="+mn-cs"/>
                </a:rPr>
                <a:t>PSP</a:t>
              </a:r>
            </a:p>
          </p:txBody>
        </p:sp>
        <p:sp>
          <p:nvSpPr>
            <p:cNvPr id="93" name="Rettangolo arrotondato 92"/>
            <p:cNvSpPr/>
            <p:nvPr/>
          </p:nvSpPr>
          <p:spPr bwMode="auto">
            <a:xfrm>
              <a:off x="7332861" y="2423705"/>
              <a:ext cx="862830" cy="359331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t-IT" sz="1000" b="1" kern="0" dirty="0">
                  <a:solidFill>
                    <a:sysClr val="windowText" lastClr="000000"/>
                  </a:solidFill>
                  <a:latin typeface="verdana" pitchFamily="34" charset="0"/>
                  <a:cs typeface="+mn-cs"/>
                </a:rPr>
                <a:t>PSP</a:t>
              </a:r>
            </a:p>
          </p:txBody>
        </p:sp>
        <p:sp>
          <p:nvSpPr>
            <p:cNvPr id="94" name="Rettangolo arrotondato 93"/>
            <p:cNvSpPr/>
            <p:nvPr/>
          </p:nvSpPr>
          <p:spPr bwMode="auto">
            <a:xfrm>
              <a:off x="7093884" y="2149034"/>
              <a:ext cx="865346" cy="361211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t-IT" sz="1000" b="1" kern="0" dirty="0">
                  <a:solidFill>
                    <a:sysClr val="windowText" lastClr="000000"/>
                  </a:solidFill>
                  <a:latin typeface="verdana" pitchFamily="34" charset="0"/>
                  <a:cs typeface="+mn-cs"/>
                </a:rPr>
                <a:t>PSP</a:t>
              </a:r>
            </a:p>
          </p:txBody>
        </p:sp>
      </p:grpSp>
      <p:sp>
        <p:nvSpPr>
          <p:cNvPr id="96" name="Segnaposto contenuto 43"/>
          <p:cNvSpPr txBox="1">
            <a:spLocks/>
          </p:cNvSpPr>
          <p:nvPr/>
        </p:nvSpPr>
        <p:spPr bwMode="auto">
          <a:xfrm>
            <a:off x="7212013" y="3197225"/>
            <a:ext cx="1622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TO BE</a:t>
            </a:r>
          </a:p>
        </p:txBody>
      </p:sp>
      <p:sp>
        <p:nvSpPr>
          <p:cNvPr id="97" name="Rettangolo 96"/>
          <p:cNvSpPr/>
          <p:nvPr/>
        </p:nvSpPr>
        <p:spPr>
          <a:xfrm>
            <a:off x="144463" y="3603625"/>
            <a:ext cx="4211637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Attraverso l’infrastruttura di interoperabilità Nodo dei Pagamenti–SPC realizzata da AgID, si consegue un disaccoppiamento a livello:</a:t>
            </a:r>
          </a:p>
          <a:p>
            <a:pPr marL="612775" indent="-342900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Organizzativo </a:t>
            </a:r>
          </a:p>
          <a:p>
            <a:pPr marL="612775" indent="-342900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Tecnologico</a:t>
            </a:r>
          </a:p>
        </p:txBody>
      </p:sp>
      <p:sp>
        <p:nvSpPr>
          <p:cNvPr id="9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Partecipanti</a:t>
            </a:r>
            <a:endParaRPr lang="it-IT" dirty="0"/>
          </a:p>
        </p:txBody>
      </p:sp>
      <p:sp>
        <p:nvSpPr>
          <p:cNvPr id="14" name="Callout 5 13"/>
          <p:cNvSpPr/>
          <p:nvPr/>
        </p:nvSpPr>
        <p:spPr>
          <a:xfrm rot="16200000">
            <a:off x="4211638" y="3330575"/>
            <a:ext cx="720725" cy="5038725"/>
          </a:xfrm>
          <a:prstGeom prst="accentCallout1">
            <a:avLst>
              <a:gd name="adj1" fmla="val 79247"/>
              <a:gd name="adj2" fmla="val 117818"/>
              <a:gd name="adj3" fmla="val 100020"/>
              <a:gd name="adj4" fmla="val 2621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anchor="ctr"/>
          <a:lstStyle/>
          <a:p>
            <a:pPr>
              <a:defRPr/>
            </a:pPr>
            <a:r>
              <a:rPr lang="it-IT" dirty="0"/>
              <a:t>Banche, Poste Italiane, Istituti di pagamento e Istituti di moneta elettronica partecipano su base volontaria</a:t>
            </a:r>
          </a:p>
        </p:txBody>
      </p:sp>
      <p:pic>
        <p:nvPicPr>
          <p:cNvPr id="28675" name="Picture 5" descr="C:\Users\alberto.carletti\Pictures\emblema_atti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2684463"/>
            <a:ext cx="1482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Group 4"/>
          <p:cNvGrpSpPr>
            <a:grpSpLocks noChangeAspect="1"/>
          </p:cNvGrpSpPr>
          <p:nvPr/>
        </p:nvGrpSpPr>
        <p:grpSpPr bwMode="auto">
          <a:xfrm>
            <a:off x="6773863" y="2995613"/>
            <a:ext cx="1931987" cy="1793875"/>
            <a:chOff x="1707" y="884"/>
            <a:chExt cx="810" cy="686"/>
          </a:xfrm>
        </p:grpSpPr>
        <p:pic>
          <p:nvPicPr>
            <p:cNvPr id="17" name="Picture 5" descr="banca figur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7" y="884"/>
              <a:ext cx="779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114300" dir="10200000" algn="ctr" rotWithShape="0">
                <a:srgbClr val="000000">
                  <a:alpha val="30000"/>
                </a:srgbClr>
              </a:outerShdw>
            </a:effectLst>
          </p:spPr>
        </p:pic>
        <p:sp>
          <p:nvSpPr>
            <p:cNvPr id="28680" name="Rectangle 6"/>
            <p:cNvSpPr>
              <a:spLocks noChangeArrowheads="1"/>
            </p:cNvSpPr>
            <p:nvPr/>
          </p:nvSpPr>
          <p:spPr bwMode="auto">
            <a:xfrm>
              <a:off x="1927" y="1298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400" i="1">
                <a:latin typeface="Comic Sans MS" pitchFamily="66" charset="0"/>
              </a:endParaRPr>
            </a:p>
          </p:txBody>
        </p:sp>
      </p:grpSp>
      <p:sp>
        <p:nvSpPr>
          <p:cNvPr id="13" name="Callout 5 12"/>
          <p:cNvSpPr/>
          <p:nvPr/>
        </p:nvSpPr>
        <p:spPr>
          <a:xfrm rot="16200000">
            <a:off x="4418806" y="-1119980"/>
            <a:ext cx="720725" cy="5040312"/>
          </a:xfrm>
          <a:prstGeom prst="accentCallout1">
            <a:avLst>
              <a:gd name="adj1" fmla="val 17713"/>
              <a:gd name="adj2" fmla="val -10729"/>
              <a:gd name="adj3" fmla="val -1035"/>
              <a:gd name="adj4" fmla="val -1411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marL="285750" indent="-285750">
              <a:buFont typeface="Calibri" panose="020F0502020204030204" pitchFamily="34" charset="0"/>
              <a:buChar char="–"/>
              <a:defRPr/>
            </a:pPr>
            <a:r>
              <a:rPr lang="it-IT" dirty="0"/>
              <a:t>In via obbligatoria le PA centrali e le PA locali </a:t>
            </a:r>
          </a:p>
          <a:p>
            <a:pPr marL="285750" indent="-285750">
              <a:buFont typeface="Calibri" panose="020F0502020204030204" pitchFamily="34" charset="0"/>
              <a:buChar char="–"/>
              <a:defRPr/>
            </a:pPr>
            <a:r>
              <a:rPr lang="it-IT" dirty="0"/>
              <a:t>In via facoltativa i Gestori di pubblici servizi</a:t>
            </a:r>
          </a:p>
        </p:txBody>
      </p:sp>
      <p:pic>
        <p:nvPicPr>
          <p:cNvPr id="28678" name="Picture 2" descr="https://encrypted-tbn1.gstatic.com/images?q=tbn:ANd9GcSKPU0E1jSC5prRVtPboEGKdY7Nzzohb_qdA-lVNv-Qgfa-u2FY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6425" y="2386013"/>
            <a:ext cx="28511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Modello di partecipazione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9698" name="Gruppo 3"/>
          <p:cNvGrpSpPr>
            <a:grpSpLocks/>
          </p:cNvGrpSpPr>
          <p:nvPr/>
        </p:nvGrpSpPr>
        <p:grpSpPr bwMode="auto">
          <a:xfrm>
            <a:off x="309563" y="2276475"/>
            <a:ext cx="2087562" cy="1603375"/>
            <a:chOff x="683568" y="4509120"/>
            <a:chExt cx="2799535" cy="1603114"/>
          </a:xfrm>
        </p:grpSpPr>
        <p:sp>
          <p:nvSpPr>
            <p:cNvPr id="5" name="Segnaposto contenuto 2"/>
            <p:cNvSpPr txBox="1">
              <a:spLocks/>
            </p:cNvSpPr>
            <p:nvPr/>
          </p:nvSpPr>
          <p:spPr bwMode="auto">
            <a:xfrm>
              <a:off x="683568" y="4509120"/>
              <a:ext cx="2222597" cy="666641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marL="342900" indent="-342900" algn="ctr" eaLnBrk="0" hangingPunct="0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it-IT" sz="2000" kern="0" dirty="0">
                  <a:solidFill>
                    <a:schemeClr val="tx1"/>
                  </a:solidFill>
                  <a:latin typeface="Verdana" pitchFamily="34" charset="0"/>
                </a:rPr>
                <a:t>PA</a:t>
              </a:r>
            </a:p>
          </p:txBody>
        </p:sp>
        <p:sp>
          <p:nvSpPr>
            <p:cNvPr id="6" name="Segnaposto contenuto 2"/>
            <p:cNvSpPr txBox="1">
              <a:spLocks/>
            </p:cNvSpPr>
            <p:nvPr/>
          </p:nvSpPr>
          <p:spPr bwMode="auto">
            <a:xfrm>
              <a:off x="970972" y="4977357"/>
              <a:ext cx="2224727" cy="666641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marL="342900" indent="-342900" algn="ctr" eaLnBrk="0" hangingPunct="0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it-IT" sz="2000" kern="0" dirty="0">
                  <a:solidFill>
                    <a:schemeClr val="tx1"/>
                  </a:solidFill>
                  <a:latin typeface="Verdana" pitchFamily="34" charset="0"/>
                </a:rPr>
                <a:t>PA</a:t>
              </a:r>
            </a:p>
          </p:txBody>
        </p:sp>
        <p:sp>
          <p:nvSpPr>
            <p:cNvPr id="7" name="Segnaposto contenuto 2"/>
            <p:cNvSpPr txBox="1">
              <a:spLocks/>
            </p:cNvSpPr>
            <p:nvPr/>
          </p:nvSpPr>
          <p:spPr bwMode="auto">
            <a:xfrm>
              <a:off x="1260506" y="5445593"/>
              <a:ext cx="2222597" cy="666641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marL="342900" indent="-342900" algn="ctr" eaLnBrk="0" hangingPunct="0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it-IT" sz="2000" kern="0" dirty="0">
                  <a:solidFill>
                    <a:schemeClr val="tx1"/>
                  </a:solidFill>
                  <a:latin typeface="Verdana" pitchFamily="34" charset="0"/>
                </a:rPr>
                <a:t>PA</a:t>
              </a:r>
            </a:p>
          </p:txBody>
        </p:sp>
      </p:grpSp>
      <p:grpSp>
        <p:nvGrpSpPr>
          <p:cNvPr id="29699" name="Gruppo 7"/>
          <p:cNvGrpSpPr>
            <a:grpSpLocks/>
          </p:cNvGrpSpPr>
          <p:nvPr/>
        </p:nvGrpSpPr>
        <p:grpSpPr bwMode="auto">
          <a:xfrm>
            <a:off x="6745288" y="2276475"/>
            <a:ext cx="2089150" cy="1603375"/>
            <a:chOff x="5485567" y="4437112"/>
            <a:chExt cx="2715652" cy="1603114"/>
          </a:xfrm>
        </p:grpSpPr>
        <p:sp>
          <p:nvSpPr>
            <p:cNvPr id="9" name="Segnaposto contenuto 2"/>
            <p:cNvSpPr txBox="1">
              <a:spLocks/>
            </p:cNvSpPr>
            <p:nvPr/>
          </p:nvSpPr>
          <p:spPr>
            <a:xfrm>
              <a:off x="5978758" y="4437112"/>
              <a:ext cx="2222461" cy="6666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it-IT" sz="2000" b="1"/>
                <a:t>PSP</a:t>
              </a:r>
              <a:endParaRPr lang="it-IT" sz="2000" b="1" dirty="0"/>
            </a:p>
          </p:txBody>
        </p:sp>
        <p:sp>
          <p:nvSpPr>
            <p:cNvPr id="10" name="Segnaposto contenuto 2"/>
            <p:cNvSpPr txBox="1">
              <a:spLocks/>
            </p:cNvSpPr>
            <p:nvPr/>
          </p:nvSpPr>
          <p:spPr>
            <a:xfrm>
              <a:off x="5737322" y="4905349"/>
              <a:ext cx="2224523" cy="6666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it-IT" sz="2000" b="1" dirty="0"/>
                <a:t>PSP</a:t>
              </a:r>
            </a:p>
          </p:txBody>
        </p:sp>
        <p:sp>
          <p:nvSpPr>
            <p:cNvPr id="11" name="Segnaposto contenuto 2"/>
            <p:cNvSpPr txBox="1">
              <a:spLocks/>
            </p:cNvSpPr>
            <p:nvPr/>
          </p:nvSpPr>
          <p:spPr>
            <a:xfrm>
              <a:off x="5485567" y="5373585"/>
              <a:ext cx="2222459" cy="6666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it-IT" sz="2000" b="1" dirty="0"/>
                <a:t>PSP</a:t>
              </a:r>
            </a:p>
          </p:txBody>
        </p:sp>
      </p:grpSp>
      <p:cxnSp>
        <p:nvCxnSpPr>
          <p:cNvPr id="12" name="Connettore 2 11"/>
          <p:cNvCxnSpPr>
            <a:endCxn id="6" idx="3"/>
          </p:cNvCxnSpPr>
          <p:nvPr/>
        </p:nvCxnSpPr>
        <p:spPr>
          <a:xfrm flipH="1" flipV="1">
            <a:off x="2182813" y="3078163"/>
            <a:ext cx="1389062" cy="17462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endCxn id="5" idx="3"/>
          </p:cNvCxnSpPr>
          <p:nvPr/>
        </p:nvCxnSpPr>
        <p:spPr>
          <a:xfrm flipH="1" flipV="1">
            <a:off x="1968500" y="2609850"/>
            <a:ext cx="1603375" cy="485775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endCxn id="7" idx="3"/>
          </p:cNvCxnSpPr>
          <p:nvPr/>
        </p:nvCxnSpPr>
        <p:spPr>
          <a:xfrm flipH="1">
            <a:off x="2397125" y="3095625"/>
            <a:ext cx="1174750" cy="45085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10" idx="1"/>
          </p:cNvCxnSpPr>
          <p:nvPr/>
        </p:nvCxnSpPr>
        <p:spPr>
          <a:xfrm flipV="1">
            <a:off x="5570538" y="3078163"/>
            <a:ext cx="1370012" cy="17462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endCxn id="9" idx="1"/>
          </p:cNvCxnSpPr>
          <p:nvPr/>
        </p:nvCxnSpPr>
        <p:spPr>
          <a:xfrm flipV="1">
            <a:off x="5570538" y="2609850"/>
            <a:ext cx="1554162" cy="485775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endCxn id="11" idx="1"/>
          </p:cNvCxnSpPr>
          <p:nvPr/>
        </p:nvCxnSpPr>
        <p:spPr>
          <a:xfrm>
            <a:off x="5570538" y="3095625"/>
            <a:ext cx="1174750" cy="45085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ccia circolare in su 17"/>
          <p:cNvSpPr/>
          <p:nvPr/>
        </p:nvSpPr>
        <p:spPr>
          <a:xfrm>
            <a:off x="1604963" y="4076700"/>
            <a:ext cx="5976937" cy="1081088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circolare in su 18"/>
          <p:cNvSpPr/>
          <p:nvPr/>
        </p:nvSpPr>
        <p:spPr>
          <a:xfrm flipH="1" flipV="1">
            <a:off x="1028700" y="836613"/>
            <a:ext cx="7127875" cy="1079500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29708" name="Picture 2" descr="C:\Download\MC90029716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50" y="2420938"/>
            <a:ext cx="10080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3" descr="C:\Download\MC9004348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238" y="2492375"/>
            <a:ext cx="1073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llout 5 21"/>
          <p:cNvSpPr/>
          <p:nvPr/>
        </p:nvSpPr>
        <p:spPr>
          <a:xfrm flipH="1">
            <a:off x="3621088" y="1484313"/>
            <a:ext cx="1800225" cy="720725"/>
          </a:xfrm>
          <a:prstGeom prst="accentCallout1">
            <a:avLst>
              <a:gd name="adj1" fmla="val 46786"/>
              <a:gd name="adj2" fmla="val -7234"/>
              <a:gd name="adj3" fmla="val 201906"/>
              <a:gd name="adj4" fmla="val -40195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dirty="0"/>
              <a:t>I PSP  sottoscrivono Accordi di Servizio con AgID</a:t>
            </a:r>
          </a:p>
        </p:txBody>
      </p:sp>
      <p:sp>
        <p:nvSpPr>
          <p:cNvPr id="23" name="Callout 5 22"/>
          <p:cNvSpPr/>
          <p:nvPr/>
        </p:nvSpPr>
        <p:spPr>
          <a:xfrm>
            <a:off x="3478213" y="3860800"/>
            <a:ext cx="1798637" cy="720725"/>
          </a:xfrm>
          <a:prstGeom prst="accentCallout1">
            <a:avLst>
              <a:gd name="adj1" fmla="val 43488"/>
              <a:gd name="adj2" fmla="val -9625"/>
              <a:gd name="adj3" fmla="val -118196"/>
              <a:gd name="adj4" fmla="val -4584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dirty="0"/>
              <a:t>Le PA sottoscrivono Lettere di Adesione al Sistema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79388" y="5229225"/>
            <a:ext cx="87661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La partecipazione al sistema può avvenire in modalità diretta oppure tramite un intermediario tecnologico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79388" y="5876925"/>
            <a:ext cx="84423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I prestatori di servizi di pagamento operano in condizioni paritetiche e senza necessità di attivare accordi bilaterali con le PA</a:t>
            </a:r>
            <a:endParaRPr lang="it-IT" sz="2000" dirty="0"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72222" y="2614752"/>
            <a:ext cx="138050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4000" b="1" dirty="0" err="1" smtClean="0">
                <a:solidFill>
                  <a:schemeClr val="accent1">
                    <a:lumMod val="75000"/>
                  </a:schemeClr>
                </a:solidFill>
              </a:rPr>
              <a:t>AgID</a:t>
            </a:r>
            <a:endParaRPr lang="it-IT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219529" y="6492875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Iter di attivazione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Sottoscrizione Lettera di adesione (PA) o Accordo di servizio (PSP)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Invio, entro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30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gg, del piano di attivazione (solo PA)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Test per la verifica delle funzioni di colloquio con il Nodo dei Pagamenti-SPC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Collaudo di integrazione tra PA e PSP in ambiente di test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Qualificazione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aderente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Attivazione pre-esercizio: collaudo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in ambiente di esercizio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attraverso transazioni di prova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Avvio in esercizio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Attività dell’Agenzia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llout 6 5"/>
          <p:cNvSpPr/>
          <p:nvPr/>
        </p:nvSpPr>
        <p:spPr>
          <a:xfrm>
            <a:off x="6804025" y="1989138"/>
            <a:ext cx="2160588" cy="1152525"/>
          </a:xfrm>
          <a:prstGeom prst="accentCallout2">
            <a:avLst>
              <a:gd name="adj1" fmla="val 73081"/>
              <a:gd name="adj2" fmla="val -6043"/>
              <a:gd name="adj3" fmla="val 73081"/>
              <a:gd name="adj4" fmla="val -18409"/>
              <a:gd name="adj5" fmla="val 48861"/>
              <a:gd name="adj6" fmla="val -5313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600" dirty="0"/>
              <a:t>riuso delle piattaforme in collaborazione con CISIS</a:t>
            </a:r>
          </a:p>
        </p:txBody>
      </p:sp>
      <p:sp>
        <p:nvSpPr>
          <p:cNvPr id="7" name="Callout 6 6"/>
          <p:cNvSpPr/>
          <p:nvPr/>
        </p:nvSpPr>
        <p:spPr>
          <a:xfrm>
            <a:off x="350838" y="1989138"/>
            <a:ext cx="2160587" cy="1152525"/>
          </a:xfrm>
          <a:prstGeom prst="accentCallout2">
            <a:avLst>
              <a:gd name="adj1" fmla="val 63699"/>
              <a:gd name="adj2" fmla="val 105707"/>
              <a:gd name="adj3" fmla="val 63699"/>
              <a:gd name="adj4" fmla="val 122648"/>
              <a:gd name="adj5" fmla="val 42225"/>
              <a:gd name="adj6" fmla="val 14523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600" dirty="0" err="1"/>
              <a:t>GdL</a:t>
            </a:r>
            <a:r>
              <a:rPr lang="it-IT" sz="1600" dirty="0"/>
              <a:t> Comunicazione</a:t>
            </a:r>
          </a:p>
          <a:p>
            <a:pPr>
              <a:defRPr/>
            </a:pPr>
            <a:r>
              <a:rPr lang="it-IT" sz="1600" dirty="0"/>
              <a:t>in collaborazione con CISIS, ABI e AIIP</a:t>
            </a:r>
          </a:p>
        </p:txBody>
      </p:sp>
      <p:sp>
        <p:nvSpPr>
          <p:cNvPr id="8" name="Callout 6 7"/>
          <p:cNvSpPr/>
          <p:nvPr/>
        </p:nvSpPr>
        <p:spPr>
          <a:xfrm>
            <a:off x="7164388" y="5445224"/>
            <a:ext cx="1757362" cy="860425"/>
          </a:xfrm>
          <a:prstGeom prst="accentCallout2">
            <a:avLst>
              <a:gd name="adj1" fmla="val 35188"/>
              <a:gd name="adj2" fmla="val -7306"/>
              <a:gd name="adj3" fmla="val 35188"/>
              <a:gd name="adj4" fmla="val -22831"/>
              <a:gd name="adj5" fmla="val -13204"/>
              <a:gd name="adj6" fmla="val -451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600" dirty="0"/>
              <a:t>Attività tecnica e amministrativa</a:t>
            </a:r>
          </a:p>
        </p:txBody>
      </p:sp>
      <p:sp>
        <p:nvSpPr>
          <p:cNvPr id="9" name="Callout 5 8"/>
          <p:cNvSpPr/>
          <p:nvPr/>
        </p:nvSpPr>
        <p:spPr>
          <a:xfrm rot="5400000">
            <a:off x="1065005" y="5061081"/>
            <a:ext cx="828092" cy="2167031"/>
          </a:xfrm>
          <a:prstGeom prst="accentCallout1">
            <a:avLst>
              <a:gd name="adj1" fmla="val 63681"/>
              <a:gd name="adj2" fmla="val -11549"/>
              <a:gd name="adj3" fmla="val 27021"/>
              <a:gd name="adj4" fmla="val -694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dirty="0"/>
              <a:t>Progetti di attivazione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dirty="0"/>
              <a:t>Supporto per test di integrazione</a:t>
            </a:r>
          </a:p>
        </p:txBody>
      </p:sp>
      <p:sp>
        <p:nvSpPr>
          <p:cNvPr id="10" name="Callout 6 9"/>
          <p:cNvSpPr/>
          <p:nvPr/>
        </p:nvSpPr>
        <p:spPr>
          <a:xfrm>
            <a:off x="334963" y="908050"/>
            <a:ext cx="2160587" cy="865188"/>
          </a:xfrm>
          <a:prstGeom prst="accentCallout2">
            <a:avLst>
              <a:gd name="adj1" fmla="val 56341"/>
              <a:gd name="adj2" fmla="val 104157"/>
              <a:gd name="adj3" fmla="val 54194"/>
              <a:gd name="adj4" fmla="val 126758"/>
              <a:gd name="adj5" fmla="val 105308"/>
              <a:gd name="adj6" fmla="val 1535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600" dirty="0"/>
              <a:t>Comitato di coordinamento  nazionale incassi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923928" y="3571558"/>
            <a:ext cx="12618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AgID</a:t>
            </a:r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07504" y="6492875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L’Architettura del modello</a:t>
            </a:r>
            <a:endParaRPr lang="it-IT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898525"/>
            <a:ext cx="73215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Il Nodo dei Pagamenti-SPC 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5138" y="1136650"/>
            <a:ext cx="8267700" cy="5106988"/>
          </a:xfrm>
        </p:spPr>
        <p:txBody>
          <a:bodyPr/>
          <a:lstStyle/>
          <a:p>
            <a:pPr marL="0" lvl="1" indent="0">
              <a:buFont typeface="Arial" charset="0"/>
              <a:buNone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L’infrastruttura prevista dall’art. 81, comma 2-bis del CAD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è l’insieme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delle regole, degli standard e delle dotazioni (tecniche, organizzative, gestionali) necessarie per consentire il pagamento da parte dei soggetti interessati verso la PA ed ha l’obiettivo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di:</a:t>
            </a:r>
            <a:endParaRPr lang="it-IT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semplificare il colloquio tra PA, utenti privati e mondo finanziario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ridurre i costi dell’attuale sistema dei pagamenti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completare quanto già realizzato nell’attuale sistema SIPA per la gestione dei pagamenti dello Stato verso i privati</a:t>
            </a:r>
          </a:p>
          <a:p>
            <a:pPr marL="342900" lvl="1" indent="-342900">
              <a:buFont typeface="Arial" charset="0"/>
              <a:buNone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La piattaforma consente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inoltre di 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implementare i modelli del processo di pagamento a favore delle PA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Fornire strumenti tecnologici a fattor comune per la connessione da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molti-a-molti</a:t>
            </a:r>
            <a:endParaRPr lang="it-IT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innovazioni nel processo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40200" y="1646238"/>
            <a:ext cx="4468813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Identificativo Univoco del Versamento (IUV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)</a:t>
            </a:r>
          </a:p>
          <a:p>
            <a:pPr algn="just"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  <a:p>
            <a:pPr algn="just"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Obbligatoria la generazione da parte delle PA.  Garantisce l’univocità del pagamento e</a:t>
            </a:r>
          </a:p>
          <a:p>
            <a:pPr algn="just"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l’associazione dello stesso al servizio erogato ed al codice IBAN di accredito presso la PA.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84650" y="3743325"/>
            <a:ext cx="44958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Richiesta telematica di pagamento e Ricevuta Telematica</a:t>
            </a:r>
          </a:p>
          <a:p>
            <a:pPr eaLnBrk="0" hangingPunct="0">
              <a:spcBef>
                <a:spcPts val="0"/>
              </a:spcBef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la richiesta attiva il processo di pagamento attraverso l’invio di un messaggio standard.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La ricevuta costituisce la prova dell’avvenuto pagamento, ha valore liberatorio per il pagatore e consente alla PA di erogare il servizio. 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21669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3" y="4614863"/>
            <a:ext cx="7096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2" name="Group 4"/>
          <p:cNvGrpSpPr>
            <a:grpSpLocks noChangeAspect="1"/>
          </p:cNvGrpSpPr>
          <p:nvPr/>
        </p:nvGrpSpPr>
        <p:grpSpPr bwMode="auto">
          <a:xfrm>
            <a:off x="323850" y="4733925"/>
            <a:ext cx="1408113" cy="1196975"/>
            <a:chOff x="1701" y="981"/>
            <a:chExt cx="816" cy="632"/>
          </a:xfrm>
        </p:grpSpPr>
        <p:pic>
          <p:nvPicPr>
            <p:cNvPr id="21" name="Picture 5" descr="banca figur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1" y="981"/>
              <a:ext cx="779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114300" dir="10200000" algn="ctr" rotWithShape="0">
                <a:srgbClr val="000000">
                  <a:alpha val="30000"/>
                </a:srgbClr>
              </a:outerShdw>
            </a:effectLst>
          </p:spPr>
        </p:pic>
        <p:sp>
          <p:nvSpPr>
            <p:cNvPr id="34832" name="Rectangle 6"/>
            <p:cNvSpPr>
              <a:spLocks noChangeArrowheads="1"/>
            </p:cNvSpPr>
            <p:nvPr/>
          </p:nvSpPr>
          <p:spPr bwMode="auto">
            <a:xfrm>
              <a:off x="1927" y="1298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400" i="1">
                <a:latin typeface="Comic Sans MS" pitchFamily="66" charset="0"/>
              </a:endParaRPr>
            </a:p>
          </p:txBody>
        </p:sp>
      </p:grpSp>
      <p:pic>
        <p:nvPicPr>
          <p:cNvPr id="34823" name="Picture 5" descr="C:\Users\alberto.carletti\Pictures\emblema_attiv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074738"/>
            <a:ext cx="1014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005263"/>
            <a:ext cx="7096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ccia in giù 17"/>
          <p:cNvSpPr/>
          <p:nvPr/>
        </p:nvSpPr>
        <p:spPr>
          <a:xfrm>
            <a:off x="827584" y="3473683"/>
            <a:ext cx="304972" cy="910686"/>
          </a:xfrm>
          <a:prstGeom prst="downArrow">
            <a:avLst>
              <a:gd name="adj1" fmla="val 50000"/>
              <a:gd name="adj2" fmla="val 5352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Freccia in giù 18"/>
          <p:cNvSpPr/>
          <p:nvPr/>
        </p:nvSpPr>
        <p:spPr>
          <a:xfrm flipV="1">
            <a:off x="2034780" y="3626083"/>
            <a:ext cx="304972" cy="910686"/>
          </a:xfrm>
          <a:prstGeom prst="downArrow">
            <a:avLst>
              <a:gd name="adj1" fmla="val 50000"/>
              <a:gd name="adj2" fmla="val 5352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3663" y="3175"/>
            <a:ext cx="6510337" cy="828675"/>
          </a:xfrm>
        </p:spPr>
        <p:txBody>
          <a:bodyPr/>
          <a:lstStyle/>
          <a:p>
            <a:pPr>
              <a:defRPr/>
            </a:pPr>
            <a:r>
              <a:rPr lang="it-IT" sz="3600" dirty="0"/>
              <a:t>Europa 2020 e Agenda Digitale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55800" y="1031875"/>
            <a:ext cx="679132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Strategia Europa 2020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per superare l'impatto della crisi finanziaria e rilanciare l'economia.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  <a:p>
            <a:pPr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Crescita intelligente, sostenibile e solidale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  <a:p>
            <a:pPr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Perseguimento di obiettivi tangibili entro il prossimo decennio in ambiti quali l'occupazione, l'istruzione, l'energia e l'innovazione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908050"/>
            <a:ext cx="187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blog.celtrino.ie/wordpress/wp-content/uploads/2011/11/DAE-logo-3-300x26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3160713"/>
            <a:ext cx="1409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1916113" y="3060700"/>
            <a:ext cx="6791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Agenda Digitale Europea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come programma di facilitazione all’utilizzo del digitale e di stimolo per investimenti e innovazione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  <a:p>
            <a:pPr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Riconoscimento del valore del digitale come precondizione e motore di crescita prioritario per lo sviluppo dell’economia mondiale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0" y="4902200"/>
            <a:ext cx="14446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1922463" y="4740275"/>
            <a:ext cx="68611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Agenda Digitale Italiana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che prevede interventi per il rilancio della digitalizzazione del Paese e colmare i gap con i principali partner europei.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  <a:p>
            <a:pPr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Il decreto “Crescita 2.0” rappresenta il riferimento dell’Agenda Digitale Italiana e riconosce all’Agenzia per l’Italia Digitale (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AgID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) un ruolo operativo per lo sviluppo della politica industriale del digitale nel Paese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644047" y="2489838"/>
            <a:ext cx="792088" cy="533058"/>
          </a:xfrm>
          <a:prstGeom prst="downArrow">
            <a:avLst>
              <a:gd name="adj1" fmla="val 50000"/>
              <a:gd name="adj2" fmla="val 5352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644047" y="4408110"/>
            <a:ext cx="792088" cy="533058"/>
          </a:xfrm>
          <a:prstGeom prst="downArrow">
            <a:avLst>
              <a:gd name="adj1" fmla="val 50000"/>
              <a:gd name="adj2" fmla="val 5352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FB68222B-E88F-4A4C-86ED-41854AA54E35}" type="slidenum">
              <a:rPr lang="it-IT" smtClean="0"/>
              <a:pPr algn="l">
                <a:defRPr/>
              </a:pPr>
              <a:t>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Gruppo di Lavoro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95288" y="1484313"/>
            <a:ext cx="8362950" cy="4105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AgID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ha costituito un apposito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GdL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finalizzato a definire e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condividere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le linee guida di comunicazione del Sistema dei pagamenti a favore delle PA ed alla sua diffusione sul territorio nazionale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Tale iniziativa è stata progettata insieme alla Regione Veneto, prima regione italiana che ha concentrato la propria attenzione sulle tematiche di comunicazione nell’ambito del Sistema dei pagamenti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Partecipano fattivamente al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GdL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anche CISIS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, ABI,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AIIP e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Poste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Italiane</a:t>
            </a:r>
            <a:endParaRPr lang="it-IT" sz="2400" dirty="0">
              <a:latin typeface="Palatino Linotype" panose="0204050205050503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819150" y="2165350"/>
            <a:ext cx="76549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>
            <a:norm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  <a:cs typeface="+mn-cs"/>
              </a:rPr>
              <a:t>Stato dell’arte </a:t>
            </a:r>
            <a:r>
              <a:rPr lang="it-IT" sz="4000" b="1" dirty="0" smtClean="0">
                <a:solidFill>
                  <a:schemeClr val="tx2"/>
                </a:solidFill>
                <a:latin typeface="Calibri" pitchFamily="34" charset="0"/>
                <a:cs typeface="+mn-cs"/>
              </a:rPr>
              <a:t>del sistema</a:t>
            </a:r>
            <a:endParaRPr lang="it-IT" sz="3200" b="1" kern="0" dirty="0">
              <a:solidFill>
                <a:srgbClr val="3333CC">
                  <a:lumMod val="75000"/>
                </a:srgbClr>
              </a:solidFill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PA aderenti al 13 aprile 2015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" y="2924944"/>
            <a:ext cx="3026258" cy="381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64890"/>
            <a:ext cx="66931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PSP aderenti al 13 aprile 2015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ome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3" y="1302216"/>
            <a:ext cx="2340000" cy="28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34" y="1188956"/>
            <a:ext cx="2340000" cy="51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01" y="1174651"/>
            <a:ext cx="980526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3" y="1929477"/>
            <a:ext cx="2340000" cy="40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34" y="1947557"/>
            <a:ext cx="2340000" cy="36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89" y="1889200"/>
            <a:ext cx="1733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1" y="2550038"/>
            <a:ext cx="2066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09" y="2559563"/>
            <a:ext cx="2076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34" y="3937666"/>
            <a:ext cx="1524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ityPoste Payment istituto di pagament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3" y="3954457"/>
            <a:ext cx="2340000" cy="5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https://www.iconto.infocamere.it/idpg/img/logoI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69" y="3157467"/>
            <a:ext cx="1506591" cy="6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3920685"/>
            <a:ext cx="2340000" cy="5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30" y="5603037"/>
            <a:ext cx="28272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93" y="5603037"/>
            <a:ext cx="2025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0184" y="741462"/>
            <a:ext cx="2162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PSP aderenti 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180184" y="5219908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Circuiti aderenti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2549674"/>
            <a:ext cx="2340000" cy="6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34" y="4615968"/>
            <a:ext cx="2340000" cy="5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BNL Gruppo BNP PARIBA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6" y="3281969"/>
            <a:ext cx="1857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aiffeisen.it/typo3conf/ext/user_template/Resources/Public/images/logo_meinebank_IT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34" y="3334908"/>
            <a:ext cx="2340000" cy="2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34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Attività in corso 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90525" y="908720"/>
            <a:ext cx="8362950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Monitoraggio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del Progetto</a:t>
            </a:r>
          </a:p>
          <a:p>
            <a:pPr marL="355600" indent="-3556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Attivazione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del pagamento della marca da bollo digitale in collaborazione con l’Agenzia delle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Entrate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Predisposizione del piano di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comunicazione nazionale che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utilizza quale modello di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riferimento quello messo a punto in collaborazione con la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Regione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Veneto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Definizione del Catalogo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dei Servizi di Pagamento della PA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Locale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Avvisatura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digitale ed m-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payments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Osservatorio pagamenti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Osservatorio dei pagamenti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91" name="Picture 19" descr="C:\Users\baro\AppData\Local\Microsoft\Windows\Temporary Internet Files\Content.IE5\HI05M77R\find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645024"/>
            <a:ext cx="3802438" cy="38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732318" y="908720"/>
            <a:ext cx="8362950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Obiettivi: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Monitorare il fenomeno dei pagamenti elettronici nei confronti delle P.A.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1341438" indent="0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Individuare i servizi di pagamento di maggior rilievo per i cittadini e le imprese e le relative soluzioni di progetto per l’eventuale «riuso»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2422525" indent="0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Semplificare i processi sottostanti i servizi di pagamento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endParaRPr lang="it-IT" sz="28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66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Osservatorio </a:t>
            </a:r>
            <a:r>
              <a:rPr lang="it-IT" dirty="0"/>
              <a:t>dei pagamenti</a:t>
            </a:r>
            <a:br>
              <a:rPr lang="it-IT" dirty="0"/>
            </a:br>
            <a:endParaRPr lang="it-IT" dirty="0"/>
          </a:p>
        </p:txBody>
      </p:sp>
      <p:pic>
        <p:nvPicPr>
          <p:cNvPr id="2056" name="Picture 8" descr="C:\Users\baro\AppData\Local\Microsoft\Windows\Temporary Internet Files\Content.IE5\HI05M77R\Punto_di_domanda_labirinto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" y="2354449"/>
            <a:ext cx="3319264" cy="42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Fenomeni da rilevare:</a:t>
            </a:r>
          </a:p>
          <a:p>
            <a:pPr marL="0" indent="0"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3408363" indent="-534988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Quali processi dietro i servizi?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semplificare i processi</a:t>
            </a:r>
          </a:p>
          <a:p>
            <a:pPr marL="3408363" indent="-534988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Quali strumenti di pagamento da parte dei cittadini?</a:t>
            </a:r>
          </a:p>
          <a:p>
            <a:pPr marL="3408363" indent="-534988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Quali sono i servizi più utili?  definire standard dei principali servizi di pagamento 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23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Osservatorio dei pagamenti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Immagine 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9" y="1340768"/>
            <a:ext cx="8447778" cy="475823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374869" y="1340768"/>
            <a:ext cx="8362950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Attività avviate: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Predisposizione di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un catalogo dei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servizi di pagamento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Consolidamento delle fonti informative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Rapporti istituzionali  con Istat e Banca d’Italia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Analisi della «qualità» delle adesioni/non adesioni al Nodo dei pagamenti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Mappatura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dello stato attuale degli incassi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da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parte delle PPAA (centrali e locali) individuando per ogni singolo servizio erogato dalle PPAA, il relativo volume di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affari.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3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Osservatorio dei pagamenti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39552" y="1052736"/>
            <a:ext cx="8362950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Il gruppo di lavoro… </a:t>
            </a:r>
          </a:p>
          <a:p>
            <a:pPr marL="0" indent="0">
              <a:buNone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AgID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Istat</a:t>
            </a:r>
          </a:p>
          <a:p>
            <a:pPr marL="0" indent="0">
              <a:buNone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Banca d’Italia</a:t>
            </a:r>
          </a:p>
          <a:p>
            <a:pPr marL="0" indent="0"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Cisis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, Anci</a:t>
            </a:r>
          </a:p>
          <a:p>
            <a:pPr marL="0" indent="0"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PSP</a:t>
            </a:r>
          </a:p>
          <a:p>
            <a:pPr marL="0" indent="0"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Università</a:t>
            </a:r>
          </a:p>
          <a:p>
            <a:pPr marL="0" indent="0"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Associazioni Consumatori ….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2" descr="C:\Users\baro\AppData\Local\Microsoft\Windows\Temporary Internet Files\Content.IE5\OR4O27FZ\meeting-300x3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57758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29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611560" y="805457"/>
            <a:ext cx="8208912" cy="3465492"/>
            <a:chOff x="1687800" y="2001435"/>
            <a:chExt cx="5031050" cy="3465492"/>
          </a:xfrm>
        </p:grpSpPr>
        <p:sp>
          <p:nvSpPr>
            <p:cNvPr id="6" name="Rettangolo 5"/>
            <p:cNvSpPr/>
            <p:nvPr/>
          </p:nvSpPr>
          <p:spPr>
            <a:xfrm>
              <a:off x="1687800" y="2703849"/>
              <a:ext cx="5031050" cy="2763078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marL="173038" lvl="1" indent="-171450" defTabSz="895350">
                <a:buSzPct val="80000"/>
                <a:buFont typeface="Wingdings" panose="05000000000000000000" pitchFamily="2" charset="2"/>
                <a:buChar char="§"/>
              </a:pPr>
              <a:endParaRPr lang="it-IT" sz="1400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727115" y="3282493"/>
              <a:ext cx="4537075" cy="167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/>
            <a:lstStyle/>
            <a:p>
              <a:pPr marL="0" lvl="2">
                <a:buNone/>
              </a:pPr>
              <a:r>
                <a:rPr lang="it-IT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Riferimenti AGID:</a:t>
              </a:r>
            </a:p>
            <a:p>
              <a:pPr marL="0" lvl="2">
                <a:buNone/>
              </a:pPr>
              <a:r>
                <a:rPr lang="it-IT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Maria Pia Giovannini 	</a:t>
              </a:r>
              <a:r>
                <a:rPr lang="it-IT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hlinkClick r:id="rId3"/>
                </a:rPr>
                <a:t>giovannini@agid.gov.it</a:t>
              </a:r>
              <a:r>
                <a:rPr lang="it-IT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   </a:t>
              </a:r>
            </a:p>
            <a:p>
              <a:pPr marL="0" lvl="2">
                <a:buNone/>
              </a:pPr>
              <a:r>
                <a:rPr lang="it-IT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Rosamaria Barrese 	</a:t>
              </a:r>
              <a:r>
                <a:rPr lang="it-IT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hlinkClick r:id="rId4"/>
                </a:rPr>
                <a:t>barrese@agid.gov.it</a:t>
              </a:r>
              <a:endParaRPr lang="it-IT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marL="0" lvl="2">
                <a:buNone/>
              </a:pPr>
              <a:r>
                <a:rPr lang="it-IT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Giulia Montanelli  		</a:t>
              </a:r>
              <a:r>
                <a:rPr lang="it-IT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hlinkClick r:id="rId5"/>
                </a:rPr>
                <a:t>montanelli@agid.gov.it</a:t>
              </a:r>
              <a:endParaRPr lang="it-IT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marL="0" lvl="2">
                <a:buNone/>
              </a:pPr>
              <a:endParaRPr lang="it-IT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marL="0" lvl="2">
                <a:buNone/>
              </a:pPr>
              <a:endParaRPr lang="it-IT" sz="14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marL="0" lvl="2">
                <a:buNone/>
              </a:pPr>
              <a:endParaRPr lang="it-IT" sz="14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marL="0" lvl="2">
                <a:buNone/>
              </a:pPr>
              <a:endParaRPr lang="it-IT" sz="14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206" y="2001435"/>
              <a:ext cx="2262883" cy="702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C8C0E-B9CB-4CE2-AB55-2640B8135195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95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Il Decreto «Crescita 2»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388" y="836613"/>
            <a:ext cx="87645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L’articolo 15 del DL 179/2012 (cosiddetto Decreto «Crescita 2») ha modificato l’articolo 5 del CAD ribadendo il diritto di cittadini ed imprese ad utilizzare strumenti di pagamento elettronici per i pagamenti a favore delle PA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40200" y="2022475"/>
            <a:ext cx="46799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Per tali pagamenti i soggetti privati possono utilizzare il bonifico ovvero il bollettino postale e qualsiasi altro strumento di pagamento elettronico</a:t>
            </a:r>
          </a:p>
        </p:txBody>
      </p:sp>
      <p:sp>
        <p:nvSpPr>
          <p:cNvPr id="18436" name="Segnaposto numero diapositiva 9"/>
          <p:cNvSpPr txBox="1">
            <a:spLocks/>
          </p:cNvSpPr>
          <p:nvPr/>
        </p:nvSpPr>
        <p:spPr bwMode="auto">
          <a:xfrm>
            <a:off x="6291263" y="72167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F898634-CBAC-44A0-9B3A-0C92EFE863A8}" type="slidenum">
              <a:rPr lang="it-IT"/>
              <a:pPr/>
              <a:t>2</a:t>
            </a:fld>
            <a:endParaRPr lang="it-IT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1881188"/>
            <a:ext cx="3662362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in giù 9"/>
          <p:cNvSpPr/>
          <p:nvPr/>
        </p:nvSpPr>
        <p:spPr>
          <a:xfrm>
            <a:off x="6083908" y="2982451"/>
            <a:ext cx="792088" cy="533058"/>
          </a:xfrm>
          <a:prstGeom prst="downArrow">
            <a:avLst>
              <a:gd name="adj1" fmla="val 50000"/>
              <a:gd name="adj2" fmla="val 5352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140200" y="3644900"/>
            <a:ext cx="46799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Dal 1° giugno 2013 le PA devono pertanto :</a:t>
            </a:r>
          </a:p>
          <a:p>
            <a:pPr marL="268288" indent="-268288" eaLnBrk="0" hangingPunct="0">
              <a:spcBef>
                <a:spcPts val="0"/>
              </a:spcBef>
              <a:defRPr/>
            </a:pPr>
            <a:endParaRPr lang="it-IT" sz="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  <a:p>
            <a:pPr marL="285750" lvl="1" indent="-285750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consentire pagamenti elettronici rendendo disponibili i codici identificativi del pagamento da indicare obbligatoriamente per il versamento </a:t>
            </a:r>
          </a:p>
          <a:p>
            <a:pPr marL="268288" indent="-268288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it-IT" sz="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  <a:p>
            <a:pPr marL="285750" lvl="1" indent="-285750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avvalersi della piattaforma prevista dall’art. 81, comma 2-bis del CAD per  collegarsi alle piattaforme di incassi e pagamento messe a disposizione dai PSP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246063" y="6440488"/>
            <a:ext cx="2133600" cy="365125"/>
          </a:xfrm>
        </p:spPr>
        <p:txBody>
          <a:bodyPr/>
          <a:lstStyle/>
          <a:p>
            <a:pPr algn="l">
              <a:defRPr/>
            </a:pPr>
            <a:fld id="{FB68222B-E88F-4A4C-86ED-41854AA54E35}" type="slidenum">
              <a:rPr lang="it-IT" smtClean="0"/>
              <a:pPr algn="l">
                <a:defRPr/>
              </a:pPr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Cruscotto di monitoraggio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it-IT" altLang="it-IT" sz="2800" dirty="0" smtClean="0">
                <a:solidFill>
                  <a:schemeClr val="tx2">
                    <a:lumMod val="75000"/>
                  </a:schemeClr>
                </a:solidFill>
              </a:rPr>
              <a:t>AgID attiva il </a:t>
            </a:r>
            <a:r>
              <a:rPr lang="it-IT" altLang="it-IT" sz="2800" dirty="0">
                <a:solidFill>
                  <a:schemeClr val="tx2">
                    <a:lumMod val="75000"/>
                  </a:schemeClr>
                </a:solidFill>
              </a:rPr>
              <a:t>monitoraggio per </a:t>
            </a:r>
            <a:r>
              <a:rPr lang="it-IT" altLang="it-IT" sz="2800" dirty="0" smtClean="0">
                <a:solidFill>
                  <a:schemeClr val="tx2">
                    <a:lumMod val="75000"/>
                  </a:schemeClr>
                </a:solidFill>
              </a:rPr>
              <a:t>coordinare la tempistica </a:t>
            </a:r>
            <a:r>
              <a:rPr lang="it-IT" altLang="it-IT" sz="2800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it-IT" altLang="it-IT" sz="2800" dirty="0" smtClean="0">
                <a:solidFill>
                  <a:schemeClr val="tx2">
                    <a:lumMod val="75000"/>
                  </a:schemeClr>
                </a:solidFill>
              </a:rPr>
              <a:t>per fornire supporto ai </a:t>
            </a:r>
            <a:r>
              <a:rPr lang="it-IT" altLang="it-IT" sz="2800" dirty="0">
                <a:solidFill>
                  <a:schemeClr val="tx2">
                    <a:lumMod val="75000"/>
                  </a:schemeClr>
                </a:solidFill>
              </a:rPr>
              <a:t>progetti di </a:t>
            </a:r>
            <a:r>
              <a:rPr lang="it-IT" altLang="it-IT" sz="2800" dirty="0" smtClean="0">
                <a:solidFill>
                  <a:schemeClr val="tx2">
                    <a:lumMod val="75000"/>
                  </a:schemeClr>
                </a:solidFill>
              </a:rPr>
              <a:t>adesione rilevando, d’intesa con le PA, le seguenti informazioni :</a:t>
            </a:r>
            <a:endParaRPr lang="it-IT" alt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Stato della procedura di adesione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Avanzamento dei lavori pianificati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alt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Raggiungimento delle </a:t>
            </a:r>
            <a:r>
              <a:rPr lang="it-IT" altLang="it-IT" sz="2400" i="1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milestone</a:t>
            </a: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enunciate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altLang="it-IT" sz="2400" dirty="0" smtClean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Volumi traffico generato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38600"/>
            <a:ext cx="23764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6000" y="0"/>
            <a:ext cx="6588000" cy="648000"/>
          </a:xfrm>
        </p:spPr>
        <p:txBody>
          <a:bodyPr/>
          <a:lstStyle/>
          <a:p>
            <a:r>
              <a:rPr lang="it-IT" dirty="0" smtClean="0"/>
              <a:t>Collegamento circuito MyBank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4252" y="4386944"/>
            <a:ext cx="8199891" cy="1877559"/>
          </a:xfrm>
        </p:spPr>
        <p:txBody>
          <a:bodyPr/>
          <a:lstStyle/>
          <a:p>
            <a:r>
              <a:rPr lang="it-IT" sz="2200" dirty="0" smtClean="0"/>
              <a:t>Solo i PSP aderenti al Nodo dei Pagamenti possono esporre il servizio MyBank sul Nodo dei Pagamenti-SPC</a:t>
            </a:r>
          </a:p>
          <a:p>
            <a:r>
              <a:rPr lang="it-IT" sz="2200" dirty="0" smtClean="0"/>
              <a:t>Le PA aderenti devono rispettare le modalità di esposizione del logo MyBank</a:t>
            </a:r>
          </a:p>
          <a:p>
            <a:r>
              <a:rPr lang="it-IT" sz="2200" dirty="0" smtClean="0"/>
              <a:t>Il Nodo dei Pagamenti-SPC effettua le conversioni di tracciato</a:t>
            </a:r>
            <a:endParaRPr lang="it-IT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182" y="1545771"/>
            <a:ext cx="2288722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62211" y="699636"/>
            <a:ext cx="5891646" cy="3575551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77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6000" y="0"/>
            <a:ext cx="6588000" cy="648000"/>
          </a:xfrm>
        </p:spPr>
        <p:txBody>
          <a:bodyPr/>
          <a:lstStyle/>
          <a:p>
            <a:r>
              <a:rPr lang="it-IT" dirty="0" smtClean="0"/>
              <a:t>Collegamento circuito CBI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4252" y="3886073"/>
            <a:ext cx="8510236" cy="1877559"/>
          </a:xfrm>
        </p:spPr>
        <p:txBody>
          <a:bodyPr/>
          <a:lstStyle/>
          <a:p>
            <a:r>
              <a:rPr lang="it-IT" sz="2200" dirty="0" smtClean="0"/>
              <a:t>Il Nodo del Consorzio CBI colloquia con il Nodo dei Pagamenti-SPC secondo gli standard previsti dalle Linee guida AgID (Modello 3)</a:t>
            </a:r>
          </a:p>
          <a:p>
            <a:r>
              <a:rPr lang="it-IT" sz="2200" dirty="0" smtClean="0"/>
              <a:t>Solo i PSP aderenti al Nodo dei Pagamenti possono esporre il servizio CBILL sul Nodo dei Pagamenti-SPC</a:t>
            </a:r>
          </a:p>
          <a:p>
            <a:r>
              <a:rPr lang="it-IT" sz="2200" dirty="0" smtClean="0"/>
              <a:t>I pagamenti possono essere effettuati tramite HB, ATM, mobile, </a:t>
            </a:r>
            <a:r>
              <a:rPr lang="it-IT" sz="2200" smtClean="0"/>
              <a:t>etc</a:t>
            </a:r>
            <a:endParaRPr lang="it-IT" sz="2200" dirty="0"/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78" y="1903656"/>
            <a:ext cx="2025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06" y="750987"/>
            <a:ext cx="4797113" cy="314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7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8" y="836712"/>
            <a:ext cx="2037808" cy="147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6000" y="0"/>
            <a:ext cx="6588000" cy="648000"/>
          </a:xfrm>
        </p:spPr>
        <p:txBody>
          <a:bodyPr/>
          <a:lstStyle/>
          <a:p>
            <a:r>
              <a:rPr lang="it-IT" dirty="0" smtClean="0"/>
              <a:t>Pagamento marca da Bollo 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7975" y="2345779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Provvedimento del Direttore Agenzia delle Entrate del 19/9/2014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/>
              <a:t>Veicolazione</a:t>
            </a:r>
            <a:r>
              <a:rPr lang="it-IT" dirty="0" smtClean="0"/>
              <a:t> delle informazioni per la generazione (verso il PSP) e della marca da bollo digitale (verso la PA) attraverso il Nodo dei Pagamenti-SPC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il Nodo dei Pagamenti-SPC effettua le attività a carico delle PA previste  dal Provvedimento del 19/9/2014:</a:t>
            </a:r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it-IT" sz="2200" dirty="0">
                <a:latin typeface="Palatino Linotype" panose="02040502050505030304" pitchFamily="18" charset="0"/>
              </a:rPr>
              <a:t>controlla le marche da bollo digitali generate dai PSP</a:t>
            </a:r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it-IT" sz="2200" dirty="0">
                <a:latin typeface="Palatino Linotype" panose="02040502050505030304" pitchFamily="18" charset="0"/>
              </a:rPr>
              <a:t>trasmette all’Agenzia delle Entrate il flusso di riepilogo delle marche da bollo ricevute</a:t>
            </a:r>
          </a:p>
          <a:p>
            <a:endParaRPr lang="it-IT" dirty="0"/>
          </a:p>
        </p:txBody>
      </p:sp>
      <p:sp>
        <p:nvSpPr>
          <p:cNvPr id="4" name="AutoShape 2" descr="Risultati immagini per immagini marca da bollo"/>
          <p:cNvSpPr>
            <a:spLocks noChangeAspect="1" noChangeArrowheads="1"/>
          </p:cNvSpPr>
          <p:nvPr/>
        </p:nvSpPr>
        <p:spPr bwMode="auto">
          <a:xfrm>
            <a:off x="155575" y="-4111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immagini marca da bollo"/>
          <p:cNvSpPr>
            <a:spLocks noChangeAspect="1" noChangeArrowheads="1"/>
          </p:cNvSpPr>
          <p:nvPr/>
        </p:nvSpPr>
        <p:spPr bwMode="auto">
          <a:xfrm>
            <a:off x="307975" y="-2587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immagini marca da bollo"/>
          <p:cNvSpPr>
            <a:spLocks noChangeAspect="1" noChangeArrowheads="1"/>
          </p:cNvSpPr>
          <p:nvPr/>
        </p:nvSpPr>
        <p:spPr bwMode="auto">
          <a:xfrm>
            <a:off x="460375" y="-106363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1978343"/>
            <a:ext cx="163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e@bollo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9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Avvisatura</a:t>
            </a:r>
            <a:r>
              <a:rPr lang="it-IT" dirty="0" smtClean="0"/>
              <a:t> digitale &amp; m-</a:t>
            </a:r>
            <a:r>
              <a:rPr lang="it-IT" dirty="0" err="1" smtClean="0"/>
              <a:t>payments</a:t>
            </a:r>
            <a:r>
              <a:rPr lang="it-IT" dirty="0" smtClean="0"/>
              <a:t> (1)</a:t>
            </a:r>
            <a:endParaRPr lang="it-IT" dirty="0"/>
          </a:p>
        </p:txBody>
      </p:sp>
      <p:pic>
        <p:nvPicPr>
          <p:cNvPr id="55" name="Picture 78" descr="https://tctechcrunch2011.files.wordpress.com/2012/06/smarter-wallet-card-case.jpg?w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205310"/>
            <a:ext cx="5349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6" descr="http://icons.iconarchive.com/icons/martz90/circle-addon2/512/brows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3119710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324497"/>
            <a:ext cx="8620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ttangolo 14"/>
          <p:cNvSpPr>
            <a:spLocks noChangeArrowheads="1"/>
          </p:cNvSpPr>
          <p:nvPr/>
        </p:nvSpPr>
        <p:spPr bwMode="auto">
          <a:xfrm>
            <a:off x="1284288" y="4853260"/>
            <a:ext cx="7286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800">
              <a:solidFill>
                <a:srgbClr val="003399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800">
              <a:solidFill>
                <a:srgbClr val="003399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800" u="sng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63" name="Rettangolo 17"/>
          <p:cNvSpPr>
            <a:spLocks noChangeArrowheads="1"/>
          </p:cNvSpPr>
          <p:nvPr/>
        </p:nvSpPr>
        <p:spPr bwMode="auto">
          <a:xfrm>
            <a:off x="2409825" y="5218385"/>
            <a:ext cx="53625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600">
              <a:solidFill>
                <a:srgbClr val="003399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600">
              <a:solidFill>
                <a:srgbClr val="003399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600">
              <a:solidFill>
                <a:srgbClr val="003399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60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65" name="Isosceles Triangle 7"/>
          <p:cNvSpPr>
            <a:spLocks noChangeAspect="1"/>
          </p:cNvSpPr>
          <p:nvPr/>
        </p:nvSpPr>
        <p:spPr>
          <a:xfrm rot="2725421">
            <a:off x="2889520" y="2526790"/>
            <a:ext cx="1500292" cy="744680"/>
          </a:xfrm>
          <a:prstGeom prst="triangle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Generatore messaggi</a:t>
            </a:r>
            <a:endParaRPr lang="en-GB" sz="1000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Isosceles Triangle 18"/>
          <p:cNvSpPr>
            <a:spLocks noChangeAspect="1"/>
          </p:cNvSpPr>
          <p:nvPr/>
        </p:nvSpPr>
        <p:spPr>
          <a:xfrm rot="13518482">
            <a:off x="2327005" y="3066274"/>
            <a:ext cx="1483764" cy="750041"/>
          </a:xfrm>
          <a:prstGeom prst="triangle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Server Avvisi</a:t>
            </a:r>
            <a:endParaRPr lang="en-GB" sz="1000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7" name="Elbow Connector 14"/>
          <p:cNvCxnSpPr/>
          <p:nvPr/>
        </p:nvCxnSpPr>
        <p:spPr>
          <a:xfrm>
            <a:off x="2555776" y="1724297"/>
            <a:ext cx="756000" cy="895350"/>
          </a:xfrm>
          <a:prstGeom prst="bentConnector2">
            <a:avLst/>
          </a:prstGeom>
          <a:ln w="41275">
            <a:solidFill>
              <a:schemeClr val="tx2"/>
            </a:solidFill>
            <a:headEnd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22"/>
          <p:cNvCxnSpPr/>
          <p:nvPr/>
        </p:nvCxnSpPr>
        <p:spPr>
          <a:xfrm>
            <a:off x="3903663" y="3381647"/>
            <a:ext cx="865187" cy="414338"/>
          </a:xfrm>
          <a:prstGeom prst="straightConnector1">
            <a:avLst/>
          </a:prstGeom>
          <a:ln w="41275">
            <a:solidFill>
              <a:schemeClr val="tx2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5" descr="C:\Users\ebazan\AppData\Local\Microsoft\Windows\Temporary Internet Files\Content.IE5\ZNP7UV1B\large-Cellular-phone-66.6-16762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576785"/>
            <a:ext cx="71596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Arrow Connector 31"/>
          <p:cNvCxnSpPr/>
          <p:nvPr/>
        </p:nvCxnSpPr>
        <p:spPr>
          <a:xfrm>
            <a:off x="5365750" y="3800747"/>
            <a:ext cx="1193800" cy="0"/>
          </a:xfrm>
          <a:prstGeom prst="straightConnector1">
            <a:avLst/>
          </a:prstGeom>
          <a:ln w="41275">
            <a:solidFill>
              <a:schemeClr val="tx2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84"/>
          <p:cNvSpPr txBox="1">
            <a:spLocks noChangeArrowheads="1"/>
          </p:cNvSpPr>
          <p:nvPr/>
        </p:nvSpPr>
        <p:spPr bwMode="auto">
          <a:xfrm>
            <a:off x="3449638" y="2000522"/>
            <a:ext cx="377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Avviso in formato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elettronico</a:t>
            </a:r>
          </a:p>
        </p:txBody>
      </p:sp>
      <p:cxnSp>
        <p:nvCxnSpPr>
          <p:cNvPr id="74" name="Elbow Connector 90"/>
          <p:cNvCxnSpPr/>
          <p:nvPr/>
        </p:nvCxnSpPr>
        <p:spPr>
          <a:xfrm rot="5400000">
            <a:off x="7090088" y="4470360"/>
            <a:ext cx="936000" cy="0"/>
          </a:xfrm>
          <a:prstGeom prst="bentConnector3">
            <a:avLst>
              <a:gd name="adj1" fmla="val 50000"/>
            </a:avLst>
          </a:prstGeom>
          <a:ln w="41275">
            <a:solidFill>
              <a:schemeClr val="tx2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98"/>
          <p:cNvCxnSpPr/>
          <p:nvPr/>
        </p:nvCxnSpPr>
        <p:spPr>
          <a:xfrm>
            <a:off x="2771800" y="5727972"/>
            <a:ext cx="4248000" cy="3175"/>
          </a:xfrm>
          <a:prstGeom prst="bentConnector3">
            <a:avLst>
              <a:gd name="adj1" fmla="val 50000"/>
            </a:avLst>
          </a:prstGeom>
          <a:ln w="41275">
            <a:solidFill>
              <a:schemeClr val="tx2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02"/>
          <p:cNvSpPr txBox="1">
            <a:spLocks noChangeArrowheads="1"/>
          </p:cNvSpPr>
          <p:nvPr/>
        </p:nvSpPr>
        <p:spPr bwMode="auto">
          <a:xfrm>
            <a:off x="8093075" y="5516835"/>
            <a:ext cx="3778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Prestatore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Servizi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Pagamento</a:t>
            </a:r>
            <a:endParaRPr lang="en-GB" altLang="it-IT" sz="1200">
              <a:latin typeface="Verdana" pitchFamily="34" charset="0"/>
            </a:endParaRPr>
          </a:p>
        </p:txBody>
      </p:sp>
      <p:sp>
        <p:nvSpPr>
          <p:cNvPr id="77" name="Rounded Rectangular Callout 105"/>
          <p:cNvSpPr/>
          <p:nvPr/>
        </p:nvSpPr>
        <p:spPr>
          <a:xfrm>
            <a:off x="4906839" y="1817890"/>
            <a:ext cx="1609377" cy="562544"/>
          </a:xfrm>
          <a:prstGeom prst="wedgeRoundRectCallout">
            <a:avLst>
              <a:gd name="adj1" fmla="val -34392"/>
              <a:gd name="adj2" fmla="val 104046"/>
              <a:gd name="adj3" fmla="val 16667"/>
            </a:avLst>
          </a:prstGeom>
          <a:solidFill>
            <a:srgbClr val="FFC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SMS</a:t>
            </a:r>
            <a:r>
              <a:rPr lang="it-IT" sz="1200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standard opportunamente formattato</a:t>
            </a:r>
            <a:endParaRPr lang="en-GB" sz="1200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TextBox 112"/>
          <p:cNvSpPr txBox="1">
            <a:spLocks noChangeArrowheads="1"/>
          </p:cNvSpPr>
          <p:nvPr/>
        </p:nvSpPr>
        <p:spPr bwMode="auto">
          <a:xfrm>
            <a:off x="3448050" y="5777185"/>
            <a:ext cx="377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Pagamento</a:t>
            </a:r>
            <a:endParaRPr lang="en-GB" altLang="it-IT" sz="1200">
              <a:latin typeface="Verdana" pitchFamily="34" charset="0"/>
            </a:endParaRPr>
          </a:p>
        </p:txBody>
      </p:sp>
      <p:sp>
        <p:nvSpPr>
          <p:cNvPr id="79" name="Oval 36"/>
          <p:cNvSpPr/>
          <p:nvPr/>
        </p:nvSpPr>
        <p:spPr>
          <a:xfrm>
            <a:off x="4969246" y="3202001"/>
            <a:ext cx="247827" cy="228600"/>
          </a:xfrm>
          <a:prstGeom prst="ellipse">
            <a:avLst/>
          </a:prstGeom>
          <a:gradFill>
            <a:gsLst>
              <a:gs pos="100000">
                <a:srgbClr val="00B05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GB" sz="1200" b="1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TextBox 42"/>
          <p:cNvSpPr txBox="1">
            <a:spLocks noChangeArrowheads="1"/>
          </p:cNvSpPr>
          <p:nvPr/>
        </p:nvSpPr>
        <p:spPr bwMode="auto">
          <a:xfrm>
            <a:off x="4921250" y="4480197"/>
            <a:ext cx="5873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Avviso esteso </a:t>
            </a:r>
            <a:endParaRPr lang="en-GB" altLang="it-IT" sz="1200">
              <a:latin typeface="Verdana" pitchFamily="34" charset="0"/>
            </a:endParaRPr>
          </a:p>
        </p:txBody>
      </p:sp>
      <p:cxnSp>
        <p:nvCxnSpPr>
          <p:cNvPr id="82" name="Elbow Connector 48"/>
          <p:cNvCxnSpPr/>
          <p:nvPr/>
        </p:nvCxnSpPr>
        <p:spPr>
          <a:xfrm rot="5400000">
            <a:off x="819931" y="3969185"/>
            <a:ext cx="2340000" cy="1587"/>
          </a:xfrm>
          <a:prstGeom prst="bentConnector3">
            <a:avLst>
              <a:gd name="adj1" fmla="val 50000"/>
            </a:avLst>
          </a:prstGeom>
          <a:ln w="41275">
            <a:solidFill>
              <a:schemeClr val="tx2"/>
            </a:solidFill>
            <a:headEnd type="arrow" w="med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51"/>
          <p:cNvSpPr txBox="1">
            <a:spLocks noChangeArrowheads="1"/>
          </p:cNvSpPr>
          <p:nvPr/>
        </p:nvSpPr>
        <p:spPr bwMode="auto">
          <a:xfrm>
            <a:off x="5176838" y="5461272"/>
            <a:ext cx="5873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Ricevuta Telematica</a:t>
            </a:r>
            <a:endParaRPr lang="en-GB" altLang="it-IT" sz="1200">
              <a:latin typeface="Verdana" pitchFamily="34" charset="0"/>
            </a:endParaRPr>
          </a:p>
        </p:txBody>
      </p:sp>
      <p:cxnSp>
        <p:nvCxnSpPr>
          <p:cNvPr id="84" name="Elbow Connector 44"/>
          <p:cNvCxnSpPr>
            <a:stCxn id="57" idx="2"/>
          </p:cNvCxnSpPr>
          <p:nvPr/>
        </p:nvCxnSpPr>
        <p:spPr>
          <a:xfrm rot="5400000" flipH="1">
            <a:off x="4942682" y="2091803"/>
            <a:ext cx="482600" cy="3709987"/>
          </a:xfrm>
          <a:prstGeom prst="bentConnector3">
            <a:avLst>
              <a:gd name="adj1" fmla="val -47359"/>
            </a:avLst>
          </a:prstGeom>
          <a:ln w="41275">
            <a:solidFill>
              <a:schemeClr val="tx2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36"/>
          <p:cNvSpPr/>
          <p:nvPr/>
        </p:nvSpPr>
        <p:spPr>
          <a:xfrm>
            <a:off x="7052035" y="3270991"/>
            <a:ext cx="247827" cy="228600"/>
          </a:xfrm>
          <a:prstGeom prst="ellipse">
            <a:avLst/>
          </a:prstGeom>
          <a:gradFill>
            <a:gsLst>
              <a:gs pos="100000">
                <a:srgbClr val="00B05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GB" sz="1200" b="1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5" name="Can 8"/>
          <p:cNvSpPr/>
          <p:nvPr/>
        </p:nvSpPr>
        <p:spPr>
          <a:xfrm>
            <a:off x="1289150" y="1844824"/>
            <a:ext cx="690562" cy="769938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endParaRPr lang="en-GB" sz="1200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Oval 36"/>
          <p:cNvSpPr/>
          <p:nvPr/>
        </p:nvSpPr>
        <p:spPr>
          <a:xfrm>
            <a:off x="7443589" y="4966320"/>
            <a:ext cx="247827" cy="228600"/>
          </a:xfrm>
          <a:prstGeom prst="ellipse">
            <a:avLst/>
          </a:prstGeom>
          <a:gradFill>
            <a:gsLst>
              <a:gs pos="100000">
                <a:srgbClr val="00B05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en-GB" sz="1200" b="1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Oval 36"/>
          <p:cNvSpPr/>
          <p:nvPr/>
        </p:nvSpPr>
        <p:spPr>
          <a:xfrm>
            <a:off x="4772573" y="5412197"/>
            <a:ext cx="247827" cy="228600"/>
          </a:xfrm>
          <a:prstGeom prst="ellipse">
            <a:avLst/>
          </a:prstGeom>
          <a:gradFill>
            <a:gsLst>
              <a:gs pos="100000">
                <a:srgbClr val="00B05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en-GB" sz="1200" b="1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Oval 36"/>
          <p:cNvSpPr/>
          <p:nvPr/>
        </p:nvSpPr>
        <p:spPr>
          <a:xfrm>
            <a:off x="3597732" y="2714161"/>
            <a:ext cx="247827" cy="228600"/>
          </a:xfrm>
          <a:prstGeom prst="ellipse">
            <a:avLst/>
          </a:prstGeom>
          <a:gradFill>
            <a:gsLst>
              <a:gs pos="100000">
                <a:srgbClr val="00B05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GB" sz="1200" b="1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Oval 36"/>
          <p:cNvSpPr/>
          <p:nvPr/>
        </p:nvSpPr>
        <p:spPr>
          <a:xfrm>
            <a:off x="2897269" y="3430601"/>
            <a:ext cx="247827" cy="228600"/>
          </a:xfrm>
          <a:prstGeom prst="ellipse">
            <a:avLst/>
          </a:prstGeom>
          <a:gradFill>
            <a:gsLst>
              <a:gs pos="100000">
                <a:srgbClr val="00B05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GB" sz="1200" b="1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Oval 36"/>
          <p:cNvSpPr/>
          <p:nvPr/>
        </p:nvSpPr>
        <p:spPr>
          <a:xfrm>
            <a:off x="2759944" y="1306614"/>
            <a:ext cx="247827" cy="228600"/>
          </a:xfrm>
          <a:prstGeom prst="ellipse">
            <a:avLst/>
          </a:prstGeom>
          <a:gradFill>
            <a:gsLst>
              <a:gs pos="100000">
                <a:srgbClr val="00B05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en-GB" sz="1200" b="1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TextBox 4"/>
          <p:cNvSpPr txBox="1">
            <a:spLocks noChangeArrowheads="1"/>
          </p:cNvSpPr>
          <p:nvPr/>
        </p:nvSpPr>
        <p:spPr bwMode="auto">
          <a:xfrm>
            <a:off x="6804025" y="1994172"/>
            <a:ext cx="896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Mobile Digital</a:t>
            </a:r>
          </a:p>
          <a:p>
            <a:pPr algn="r"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Wallet</a:t>
            </a:r>
            <a:endParaRPr lang="en-GB" altLang="it-IT" sz="1200">
              <a:latin typeface="Verdana" pitchFamily="34" charset="0"/>
            </a:endParaRPr>
          </a:p>
        </p:txBody>
      </p:sp>
      <p:sp>
        <p:nvSpPr>
          <p:cNvPr id="95" name="Rounded Rectangular Callout 105"/>
          <p:cNvSpPr/>
          <p:nvPr/>
        </p:nvSpPr>
        <p:spPr>
          <a:xfrm>
            <a:off x="3402115" y="1010810"/>
            <a:ext cx="1504724" cy="591607"/>
          </a:xfrm>
          <a:prstGeom prst="wedgeRoundRectCallout">
            <a:avLst>
              <a:gd name="adj1" fmla="val -70897"/>
              <a:gd name="adj2" fmla="val 53941"/>
              <a:gd name="adj3" fmla="val 16667"/>
            </a:avLst>
          </a:prstGeom>
          <a:solidFill>
            <a:srgbClr val="FFC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Diversi livelli di informatizzazione</a:t>
            </a:r>
            <a:endParaRPr lang="en-GB" sz="1200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6" name="Straight Arrow Connector 22"/>
          <p:cNvCxnSpPr/>
          <p:nvPr/>
        </p:nvCxnSpPr>
        <p:spPr>
          <a:xfrm flipV="1">
            <a:off x="3903663" y="2859360"/>
            <a:ext cx="841375" cy="252412"/>
          </a:xfrm>
          <a:prstGeom prst="straightConnector1">
            <a:avLst/>
          </a:prstGeom>
          <a:ln w="41275">
            <a:solidFill>
              <a:schemeClr val="tx2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31"/>
          <p:cNvCxnSpPr/>
          <p:nvPr/>
        </p:nvCxnSpPr>
        <p:spPr>
          <a:xfrm flipV="1">
            <a:off x="5319713" y="2857772"/>
            <a:ext cx="1239837" cy="1588"/>
          </a:xfrm>
          <a:prstGeom prst="straightConnector1">
            <a:avLst/>
          </a:prstGeom>
          <a:ln w="41275">
            <a:solidFill>
              <a:schemeClr val="tx2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4"/>
          <p:cNvSpPr/>
          <p:nvPr/>
        </p:nvSpPr>
        <p:spPr>
          <a:xfrm>
            <a:off x="4768094" y="3646761"/>
            <a:ext cx="574676" cy="2976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/>
              <a:t>e-mail</a:t>
            </a:r>
            <a:endParaRPr lang="en-GB" sz="1200" dirty="0"/>
          </a:p>
        </p:txBody>
      </p:sp>
      <p:sp>
        <p:nvSpPr>
          <p:cNvPr id="99" name="Rectangle 67"/>
          <p:cNvSpPr/>
          <p:nvPr/>
        </p:nvSpPr>
        <p:spPr>
          <a:xfrm>
            <a:off x="4745139" y="2710657"/>
            <a:ext cx="574676" cy="2976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/>
              <a:t>SMS</a:t>
            </a:r>
            <a:endParaRPr lang="en-GB" sz="1200" dirty="0"/>
          </a:p>
        </p:txBody>
      </p:sp>
      <p:pic>
        <p:nvPicPr>
          <p:cNvPr id="103" name="Picture 80" descr="http://cdn.appstorm.net/iphone.appstorm.net/files/2010/06/iPhoneFinance-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3300685"/>
            <a:ext cx="639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TextBox 63"/>
          <p:cNvSpPr txBox="1">
            <a:spLocks noChangeArrowheads="1"/>
          </p:cNvSpPr>
          <p:nvPr/>
        </p:nvSpPr>
        <p:spPr bwMode="auto">
          <a:xfrm>
            <a:off x="8058150" y="3886472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Home/Mobile</a:t>
            </a: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>
                <a:latin typeface="Verdana" pitchFamily="34" charset="0"/>
              </a:rPr>
              <a:t>Banking</a:t>
            </a:r>
            <a:endParaRPr lang="en-GB" altLang="it-IT" sz="1200">
              <a:latin typeface="Verdana" pitchFamily="34" charset="0"/>
            </a:endParaRPr>
          </a:p>
        </p:txBody>
      </p:sp>
      <p:sp>
        <p:nvSpPr>
          <p:cNvPr id="105" name="TextBox 84"/>
          <p:cNvSpPr txBox="1">
            <a:spLocks noChangeArrowheads="1"/>
          </p:cNvSpPr>
          <p:nvPr/>
        </p:nvSpPr>
        <p:spPr bwMode="auto">
          <a:xfrm>
            <a:off x="395536" y="1916832"/>
            <a:ext cx="377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 dirty="0" smtClean="0">
                <a:latin typeface="Verdana" pitchFamily="34" charset="0"/>
              </a:rPr>
              <a:t>Archivi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 dirty="0" smtClean="0">
                <a:latin typeface="Verdana" pitchFamily="34" charset="0"/>
              </a:rPr>
              <a:t>Pagamenti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 dirty="0" smtClean="0">
                <a:latin typeface="Verdana" pitchFamily="34" charset="0"/>
              </a:rPr>
              <a:t>In attesa</a:t>
            </a:r>
            <a:endParaRPr lang="it-IT" altLang="it-IT" sz="1200" dirty="0">
              <a:latin typeface="Verdana" pitchFamily="34" charset="0"/>
            </a:endParaRPr>
          </a:p>
        </p:txBody>
      </p:sp>
      <p:sp>
        <p:nvSpPr>
          <p:cNvPr id="106" name="Rounded Rectangular Callout 105"/>
          <p:cNvSpPr/>
          <p:nvPr/>
        </p:nvSpPr>
        <p:spPr>
          <a:xfrm>
            <a:off x="3131840" y="4594672"/>
            <a:ext cx="1609377" cy="562544"/>
          </a:xfrm>
          <a:prstGeom prst="wedgeRoundRectCallout">
            <a:avLst>
              <a:gd name="adj1" fmla="val 62142"/>
              <a:gd name="adj2" fmla="val -164235"/>
              <a:gd name="adj3" fmla="val 16667"/>
            </a:avLst>
          </a:prstGeom>
          <a:solidFill>
            <a:srgbClr val="FFC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200" b="1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</a:t>
            </a:r>
            <a:r>
              <a:rPr lang="it-IT" sz="1200" dirty="0">
                <a:solidFill>
                  <a:srgbClr val="3434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standard opportunamente formattata</a:t>
            </a:r>
            <a:endParaRPr lang="en-GB" sz="1200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7" name="Immagine 10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02" y="2650141"/>
            <a:ext cx="457200" cy="448945"/>
          </a:xfrm>
          <a:prstGeom prst="rect">
            <a:avLst/>
          </a:prstGeom>
        </p:spPr>
      </p:pic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7374731" y="2497534"/>
            <a:ext cx="750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 dirty="0">
                <a:latin typeface="Verdana" pitchFamily="34" charset="0"/>
              </a:rPr>
              <a:t>PagoPA</a:t>
            </a:r>
          </a:p>
          <a:p>
            <a:pPr algn="r">
              <a:spcBef>
                <a:spcPct val="0"/>
              </a:spcBef>
              <a:buFont typeface="Arial" pitchFamily="34" charset="0"/>
              <a:buNone/>
            </a:pPr>
            <a:r>
              <a:rPr lang="it-IT" altLang="it-IT" sz="1200" dirty="0" err="1">
                <a:latin typeface="Verdana" pitchFamily="34" charset="0"/>
              </a:rPr>
              <a:t>App</a:t>
            </a:r>
            <a:endParaRPr lang="en-GB" altLang="it-IT" sz="1200" dirty="0">
              <a:latin typeface="Verdana" pitchFamily="34" charset="0"/>
            </a:endParaRPr>
          </a:p>
        </p:txBody>
      </p:sp>
      <p:grpSp>
        <p:nvGrpSpPr>
          <p:cNvPr id="108" name="Gruppo 107"/>
          <p:cNvGrpSpPr/>
          <p:nvPr/>
        </p:nvGrpSpPr>
        <p:grpSpPr>
          <a:xfrm>
            <a:off x="1235075" y="5090738"/>
            <a:ext cx="1512000" cy="1242072"/>
            <a:chOff x="1658617" y="4005064"/>
            <a:chExt cx="1512000" cy="1242072"/>
          </a:xfrm>
        </p:grpSpPr>
        <p:sp>
          <p:nvSpPr>
            <p:cNvPr id="109" name="Rettangolo arrotondato 108"/>
            <p:cNvSpPr/>
            <p:nvPr/>
          </p:nvSpPr>
          <p:spPr>
            <a:xfrm>
              <a:off x="1658617" y="4059136"/>
              <a:ext cx="1512000" cy="1188000"/>
            </a:xfrm>
            <a:prstGeom prst="roundRect">
              <a:avLst/>
            </a:prstGeom>
            <a:ln w="31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10" name="Immagine 10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617" y="4318787"/>
              <a:ext cx="648000" cy="636300"/>
            </a:xfrm>
            <a:prstGeom prst="rect">
              <a:avLst/>
            </a:prstGeom>
          </p:spPr>
        </p:pic>
        <p:pic>
          <p:nvPicPr>
            <p:cNvPr id="111" name="Immagine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617" y="4922295"/>
              <a:ext cx="1332000" cy="292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Rettangolo 111"/>
            <p:cNvSpPr/>
            <p:nvPr/>
          </p:nvSpPr>
          <p:spPr>
            <a:xfrm>
              <a:off x="1878252" y="4005064"/>
              <a:ext cx="107273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100" b="1" dirty="0" smtClean="0"/>
                <a:t>Nodo dei </a:t>
              </a:r>
            </a:p>
            <a:p>
              <a:pPr algn="ctr"/>
              <a:r>
                <a:rPr lang="it-IT" sz="1100" b="1" dirty="0" err="1" smtClean="0"/>
                <a:t>Pagamenti-SPC</a:t>
              </a:r>
              <a:endParaRPr lang="it-IT" sz="1100" b="1" dirty="0"/>
            </a:p>
          </p:txBody>
        </p:sp>
      </p:grpSp>
      <p:grpSp>
        <p:nvGrpSpPr>
          <p:cNvPr id="113" name="Group 4"/>
          <p:cNvGrpSpPr>
            <a:grpSpLocks noChangeAspect="1"/>
          </p:cNvGrpSpPr>
          <p:nvPr/>
        </p:nvGrpSpPr>
        <p:grpSpPr bwMode="auto">
          <a:xfrm>
            <a:off x="7045296" y="5272796"/>
            <a:ext cx="1098529" cy="917305"/>
            <a:chOff x="1927" y="1188"/>
            <a:chExt cx="830" cy="632"/>
          </a:xfrm>
        </p:grpSpPr>
        <p:pic>
          <p:nvPicPr>
            <p:cNvPr id="114" name="Picture 5" descr="banca figur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78" y="1188"/>
              <a:ext cx="779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114300" dir="10200000" algn="ctr" rotWithShape="0">
                <a:srgbClr val="000000">
                  <a:alpha val="30000"/>
                </a:srgbClr>
              </a:outerShdw>
            </a:effectLst>
          </p:spPr>
        </p:pic>
        <p:sp>
          <p:nvSpPr>
            <p:cNvPr id="115" name="Rectangle 6"/>
            <p:cNvSpPr>
              <a:spLocks noChangeArrowheads="1"/>
            </p:cNvSpPr>
            <p:nvPr/>
          </p:nvSpPr>
          <p:spPr bwMode="auto">
            <a:xfrm>
              <a:off x="1927" y="1298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400" i="1">
                <a:latin typeface="Comic Sans MS" pitchFamily="66" charset="0"/>
              </a:endParaRPr>
            </a:p>
          </p:txBody>
        </p:sp>
      </p:grpSp>
      <p:sp>
        <p:nvSpPr>
          <p:cNvPr id="116" name="CasellaDiTesto 115"/>
          <p:cNvSpPr txBox="1"/>
          <p:nvPr/>
        </p:nvSpPr>
        <p:spPr>
          <a:xfrm>
            <a:off x="632419" y="708813"/>
            <a:ext cx="2213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Applicazioni della PA</a:t>
            </a:r>
            <a:endParaRPr lang="it-IT" sz="1600" dirty="0"/>
          </a:p>
        </p:txBody>
      </p:sp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27075" y="988914"/>
            <a:ext cx="86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41985" y="1191850"/>
            <a:ext cx="785455" cy="7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8" name="Connettore 4 127"/>
          <p:cNvCxnSpPr/>
          <p:nvPr/>
        </p:nvCxnSpPr>
        <p:spPr>
          <a:xfrm rot="16200000" flipH="1">
            <a:off x="2173528" y="2621844"/>
            <a:ext cx="468000" cy="828000"/>
          </a:xfrm>
          <a:prstGeom prst="bentConnector2">
            <a:avLst/>
          </a:prstGeom>
          <a:ln w="41275">
            <a:solidFill>
              <a:schemeClr val="tx2"/>
            </a:solidFill>
            <a:headEnd type="arrow" w="med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n 8"/>
          <p:cNvSpPr/>
          <p:nvPr/>
        </p:nvSpPr>
        <p:spPr>
          <a:xfrm>
            <a:off x="1619672" y="2060848"/>
            <a:ext cx="690562" cy="769938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50" tIns="6350" rIns="6350" bIns="635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endParaRPr lang="en-GB" sz="1200" dirty="0">
              <a:solidFill>
                <a:srgbClr val="34342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4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Avvisatura</a:t>
            </a:r>
            <a:r>
              <a:rPr lang="it-IT" dirty="0"/>
              <a:t> digitale &amp; </a:t>
            </a:r>
            <a:r>
              <a:rPr lang="it-IT" dirty="0" smtClean="0"/>
              <a:t>m-</a:t>
            </a:r>
            <a:r>
              <a:rPr lang="it-IT" dirty="0" err="1" smtClean="0"/>
              <a:t>payments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78775" cy="4896544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spcAft>
                <a:spcPts val="600"/>
              </a:spcAft>
              <a:buFont typeface="Arial" pitchFamily="34" charset="0"/>
              <a:buAutoNum type="arabicPeriod"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Nasce un credito presso la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PA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AutoNum type="arabicPeriod"/>
              <a:defRPr/>
            </a:pP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richiesta telematica di pagamento (RTP), associata all’identità digitale del cittadino comprensiva di e-mail e/o numero di telefono mobile, viene trasformata in un formato compatibile con il canale e-mail e/o SMS ed inviata ai gateway con protocolli standard (e.g. SMTP/SMPP)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AutoNum type="arabicPeriod"/>
              <a:defRPr/>
            </a:pP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Il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messaggio e-mail e/o SMS viene trasmesso al Cittadino, con eventuale ricevuta di consegna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Il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messaggio, in base alle funzionalità del dispositivo (PC/Telefono) ed alle applicazioni installate, può essere utilizzato per: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aprire un’applicazione specifica sul telefono (es.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App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PagoPA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o Digital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Wallet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aprire una pagina WEB del portale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PagoPA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/ Italia Login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essere letto come tale e presentato ad uno sportello di prossimità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L’applicazione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(o il browser) recupera dal server le informazioni relative all’avviso e le presenta al cittadino nel formato più adatto al dispositivo/applicazione utilizzata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Nel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caso le applicazioni installate lo consentano, il cittadino può procedere al pagamento attraverso i Prestatori di Servizi di Pagamento disponibili sul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device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pagamento avvenuto la PA potrà erogare, via e-mail, SMS o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App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, la ricevuta telematica di pagamento e/o i titoli acquisiti</a:t>
            </a:r>
          </a:p>
          <a:p>
            <a:pPr>
              <a:defRPr/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1">
              <a:defRPr/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AutoNum type="arabicPeriod"/>
              <a:defRPr/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AutoNum type="arabicPeriod"/>
              <a:defRPr/>
            </a:pPr>
            <a:endParaRPr lang="it-IT" sz="1600" dirty="0">
              <a:solidFill>
                <a:schemeClr val="accent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AutoNum type="arabicPeriod"/>
              <a:defRPr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36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819150" y="2655888"/>
            <a:ext cx="76549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>
            <a:norm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tx2"/>
                </a:solidFill>
                <a:latin typeface="Calibri" pitchFamily="34" charset="0"/>
                <a:cs typeface="+mn-cs"/>
              </a:rPr>
              <a:t>Il sistema dei pagamenti elettronici a favore della PA</a:t>
            </a:r>
          </a:p>
          <a:p>
            <a:pPr algn="ctr" eaLnBrk="0" hangingPunct="0">
              <a:defRPr/>
            </a:pPr>
            <a:endParaRPr lang="it-IT" sz="3200" b="1" kern="0" dirty="0">
              <a:solidFill>
                <a:srgbClr val="3333CC">
                  <a:lumMod val="75000"/>
                </a:srgbClr>
              </a:solidFill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FB68222B-E88F-4A4C-86ED-41854AA54E35}" type="slidenum">
              <a:rPr lang="it-IT" smtClean="0"/>
              <a:pPr algn="l">
                <a:defRPr/>
              </a:pPr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Sistema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4625" y="1020763"/>
            <a:ext cx="87852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spcBef>
                <a:spcPts val="0"/>
              </a:spcBef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È l’insieme delle regole, degli standard e delle infrastrutture che consente la gestione dell’intero ciclo di vita dei pagamenti effettuati a favore della PA in modo uniforme su tutto il territorio nazionale ed europeo.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4625" y="1971675"/>
            <a:ext cx="8785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endParaRPr lang="it-IT" sz="800" dirty="0">
              <a:latin typeface="Palatino Linotype" pitchFamily="18" charset="0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Un «ecosistema» dove operano in rete tutti gli attori in regime di cooperazione competitiva e che: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74625" y="2932113"/>
            <a:ext cx="8574088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fornisce uniformità e standard di colloquio tra gli attori coinvolti</a:t>
            </a:r>
          </a:p>
          <a:p>
            <a:pPr marL="285750" indent="-285750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crea infrastrutture abilitanti a generare un colloquio end-to-end in regime di piena sicurezza </a:t>
            </a:r>
          </a:p>
          <a:p>
            <a:pPr marL="285750" indent="-285750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garantisce l’affidabilità e la sicurezza del sistema attraverso la </a:t>
            </a:r>
            <a:r>
              <a:rPr lang="it-IT" sz="2000" i="1" dirty="0" err="1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Governance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 pubblica</a:t>
            </a:r>
          </a:p>
          <a:p>
            <a:pPr marL="285750" indent="-285750" eaLnBrk="0" hangingPunct="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soddisfa le esigenze di accessibilità garantendo la fruizione del servizio a tutte le categorie svantaggiate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r>
              <a:rPr lang="it-IT" smtClean="0"/>
              <a:t>Obiettivi</a:t>
            </a:r>
          </a:p>
        </p:txBody>
      </p:sp>
      <p:pic>
        <p:nvPicPr>
          <p:cNvPr id="21506" name="Picture 2" descr="Pagamenti elettronici: nuove adesioni al sistem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63" y="2244725"/>
            <a:ext cx="2809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abbigliamento,affare,affari,collaboratori,donne,donne d'affari,espressioni,facce,femmine,Fotografie,gente,gruppi,maschi,uomini,uomini d'affari,vesti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alberto.carletti\Pictures\emblema_atti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284538"/>
            <a:ext cx="1482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944563" y="4211638"/>
            <a:ext cx="3168650" cy="1449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/>
              <a:t>Efficientare il sistema di riscossione nel rispetto della normativa</a:t>
            </a:r>
          </a:p>
        </p:txBody>
      </p:sp>
      <p:sp>
        <p:nvSpPr>
          <p:cNvPr id="10" name="Callout 5 9"/>
          <p:cNvSpPr/>
          <p:nvPr/>
        </p:nvSpPr>
        <p:spPr>
          <a:xfrm>
            <a:off x="3836988" y="5661025"/>
            <a:ext cx="2333625" cy="792163"/>
          </a:xfrm>
          <a:prstGeom prst="accentCallout1">
            <a:avLst>
              <a:gd name="adj1" fmla="val 26091"/>
              <a:gd name="adj2" fmla="val -5585"/>
              <a:gd name="adj3" fmla="val -25624"/>
              <a:gd name="adj4" fmla="val -370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it-IT" sz="1100" dirty="0" err="1" smtClean="0"/>
              <a:t>compliance</a:t>
            </a:r>
            <a:r>
              <a:rPr lang="it-IT" sz="1100" dirty="0" smtClean="0"/>
              <a:t> </a:t>
            </a:r>
            <a:r>
              <a:rPr lang="it-IT" sz="1100" dirty="0"/>
              <a:t>articolo 5 CAD</a:t>
            </a:r>
          </a:p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it-IT" sz="1100" dirty="0"/>
              <a:t>rapidità degli incassi </a:t>
            </a:r>
          </a:p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it-IT" sz="1100" dirty="0"/>
              <a:t>rendicontazione</a:t>
            </a:r>
          </a:p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it-IT" sz="1100" dirty="0"/>
              <a:t>riconciliazione automatica </a:t>
            </a:r>
          </a:p>
        </p:txBody>
      </p:sp>
      <p:grpSp>
        <p:nvGrpSpPr>
          <p:cNvPr id="21511" name="Group 4"/>
          <p:cNvGrpSpPr>
            <a:grpSpLocks noChangeAspect="1"/>
          </p:cNvGrpSpPr>
          <p:nvPr/>
        </p:nvGrpSpPr>
        <p:grpSpPr bwMode="auto">
          <a:xfrm>
            <a:off x="5976938" y="2247900"/>
            <a:ext cx="1946275" cy="1652588"/>
            <a:chOff x="1701" y="981"/>
            <a:chExt cx="816" cy="632"/>
          </a:xfrm>
        </p:grpSpPr>
        <p:pic>
          <p:nvPicPr>
            <p:cNvPr id="12" name="Picture 5" descr="banca figu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1" y="981"/>
              <a:ext cx="779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114300" dir="10200000" algn="ctr" rotWithShape="0">
                <a:srgbClr val="000000">
                  <a:alpha val="30000"/>
                </a:srgbClr>
              </a:outerShdw>
            </a:effectLst>
          </p:spPr>
        </p:pic>
        <p:sp>
          <p:nvSpPr>
            <p:cNvPr id="21517" name="Rectangle 6"/>
            <p:cNvSpPr>
              <a:spLocks noChangeArrowheads="1"/>
            </p:cNvSpPr>
            <p:nvPr/>
          </p:nvSpPr>
          <p:spPr bwMode="auto">
            <a:xfrm>
              <a:off x="1927" y="1298"/>
              <a:ext cx="59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400" i="1">
                <a:latin typeface="Comic Sans MS" pitchFamily="66" charset="0"/>
              </a:endParaRPr>
            </a:p>
          </p:txBody>
        </p:sp>
      </p:grpSp>
      <p:sp>
        <p:nvSpPr>
          <p:cNvPr id="17" name="Ovale 16"/>
          <p:cNvSpPr/>
          <p:nvPr/>
        </p:nvSpPr>
        <p:spPr>
          <a:xfrm>
            <a:off x="5724525" y="3541713"/>
            <a:ext cx="1857375" cy="1428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dirty="0"/>
              <a:t>Garantire un servizio a valore aggiunto al cliente</a:t>
            </a:r>
          </a:p>
        </p:txBody>
      </p:sp>
      <p:sp>
        <p:nvSpPr>
          <p:cNvPr id="18" name="Ovale 17"/>
          <p:cNvSpPr/>
          <p:nvPr/>
        </p:nvSpPr>
        <p:spPr>
          <a:xfrm>
            <a:off x="1484313" y="1204913"/>
            <a:ext cx="3168650" cy="17287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/>
              <a:t>Effettuare pagamenti alla PA in modalità elettronica equivalenti a quelli tradizionalmente operati allo sportello</a:t>
            </a:r>
          </a:p>
        </p:txBody>
      </p:sp>
      <p:sp>
        <p:nvSpPr>
          <p:cNvPr id="4" name="Ovale 3"/>
          <p:cNvSpPr/>
          <p:nvPr/>
        </p:nvSpPr>
        <p:spPr>
          <a:xfrm>
            <a:off x="7213600" y="2957513"/>
            <a:ext cx="1844675" cy="15113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dirty="0"/>
              <a:t>Eliminare il contante e diffonderne gli strumenti di pagamento elettronico </a:t>
            </a:r>
          </a:p>
        </p:txBody>
      </p:sp>
      <p:sp>
        <p:nvSpPr>
          <p:cNvPr id="5" name="Callout 5 4"/>
          <p:cNvSpPr/>
          <p:nvPr/>
        </p:nvSpPr>
        <p:spPr>
          <a:xfrm>
            <a:off x="5003800" y="765175"/>
            <a:ext cx="2333625" cy="1079500"/>
          </a:xfrm>
          <a:prstGeom prst="accentCallout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it-IT" sz="1100" dirty="0"/>
              <a:t>correttezza dell’importo,</a:t>
            </a:r>
          </a:p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it-IT" sz="1100" dirty="0"/>
              <a:t>valore liberatorio della ricevuta</a:t>
            </a:r>
          </a:p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it-IT" sz="1100" dirty="0"/>
              <a:t>avvio del procedimento amministrativo</a:t>
            </a:r>
          </a:p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it-IT" sz="1100" dirty="0"/>
              <a:t>erogazione del </a:t>
            </a:r>
            <a:r>
              <a:rPr lang="it-IT" sz="1100" dirty="0" smtClean="0"/>
              <a:t> servizio</a:t>
            </a:r>
            <a:endParaRPr lang="it-IT" sz="1100" dirty="0"/>
          </a:p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it-IT" sz="1100" dirty="0" err="1"/>
              <a:t>etc</a:t>
            </a:r>
            <a:endParaRPr lang="it-IT" sz="1100" dirty="0"/>
          </a:p>
        </p:txBody>
      </p:sp>
      <p:sp>
        <p:nvSpPr>
          <p:cNvPr id="15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4" descr="data:image/jpeg;base64,/9j/4AAQSkZJRgABAQAAAQABAAD/2wCEAAkGBw8SEhUUEhQRFhQWEhQWFRgUFxQVFhQUFBcXGBUVFxUYHCggGBolHBUVITEhJSkrLi4uFx8zODMsNygtLisBCgoKDg0OGxAQGy4mHyU3LCwsLjAsLCw0Ky01LC0uLCwsLCw3LCwsKzQsLCwsLDQsLCwsLCwsLCwsLCwsLCwsLP/AABEIAKgBLQMBIgACEQEDEQH/xAAbAAEAAgMBAQAAAAAAAAAAAAAAAQIDBAcFBv/EAEIQAAEDAQQFCAcGBAcBAAAAAAEAAhEDBBIhMQVBUWFxBhMiMoGRobEHQlJyc8HRFCMzNFPxFoKS4RVDYqKywvCD/8QAGgEBAAMBAQEAAAAAAAAAAAAAAAMEBQYCAf/EADERAQACAQIDBgQEBwAAAAAAAAABAgMEEQUhMRIUQVGBsTIzNHETIlJhFRZCU6Hh8P/aAAwDAQACEQMRAD8A7iiKCgiUlQiCZSVCIJlJUIgmUlQiCZSVCIJlJUIgmUlQiCZSVCIJlJUIgmUlQiCZSVCIJlJUIgmUlQiCZSVCIJlJUIgmUlQiCZUgqqs1BKIiAoKlQUFUREBERAREQEREBERAREQEREBERAREQEREBERARFqVbYQ4tDCY37pQbaLSNvd+me9Dbn/pnv2oN1Fhs1cukEQRHisyAiq+o0ZkDiVDKrTkQeBCPu0roimEfEKzVVWaglERAUFSoKCqIiAiIgIiICKSoQEREBERAREQEREBERAREQEREALUbSJe8iM/G7HzW4F51Q9N8T/aMUGd1ncdmQ7xH0UuoOjCMhHYIPmsTjhn6o7p+iPdgcTk2eMfsgzWcQ9/BvkvG5ZaeNkpi4Je8kNnVGZXrWIm8+c8F8X6U8qPF/yUWe01pMwv8Mw0y6qlLxy/0+MtmlLRVJL6jyTvw7gsdC3VmGW1Hg7iVgCLKmZ6u+jHSK9mIjb7Om8huUr7QTSq9drZDvaGvtX2C5X6NfzZ+E/5Lqi1NPabUiZcLxfDTFqrVpG0cpQrNVVZqmZiUREBQVKgoKoikoISV4WmuVFCz9Gbz/ZHzOpfE6R5V2qqcHXG7GYeKgvnrVTy63HTlHOXTK9tpM672jiQF51blRY2/wCa08MVympVc7FxJO8kqignVT4Qp24heekOoHlnYvaPcVenyvsR9eOIK5Yi895u8d/y/s7FZ9M2Z/VqsPaAt5rgciDwXEJW9YdMWmkehUeNxMjuKkrqvOE1OIz/AFQ7Ei+K0Py4BhtoEf6m5doX2NnrsqNDmOBByIxVmmSt+i/iz0yfDLIiIvaYREJ2oCmFpvtsmGCd5wH91BpE9eocphuAhBtue0ZkKn2mn7Te9a5slHHszOSt9mpbusO/YgzC0MPrN71kBByxWp9lpHZ1vHYqiy0sIcRicig3gtI1SHvwGY74CB725ODxjgcDAzxVKBY8vMkbsowzQZjWwyGQ8f2UurHHAau6JQ02e1qGvVqKlzGY46x5QEEWV8ueeCppGy2d8c82mY6t+O2JV7MAHvA3fsvjfSi4htGCR0nZcAo8tuzWZW9DgnPnrjidt/H0fRDRWjvYof7U/wAL0d7FD/b9Vx0VHbT3lOcdtPeVT71H6XR/wG/96f8AvV2qwWKyMdNFtIOiOjEwvQXL/Ru8m1mSfwna+C6greG/brvs57iGmnT55xzbfpzFZqqrNUqklERAUFSoKCpXxXLDlO5pNGicfWcNW4b17nKzSXMWdzgekei3idfYuUEkmTiTieKq6jLt+WGZrtRNfyV9QknE4lEVqdMuIa0SSQANpKoxzZXVAC9Wwcm7XWxbTIG12AX2/JvktSoNDqgDqueOIbuH1X0YVyml8bNPDw/eN7y5w3kHatb6Y71gtXIu1sEgNd7px7l09Qpe70WJ0GLZxS0WZ9M3Xtc07CIWJdm0jo6jXaW1Ghw35jgVzDlHoR9lqRmx3Ud8jvVXLgmnOGfqNJbFzjnDyF62gNOVbK+RiwnpN+Y2FeShUNbTE7wrUvNZ3h2mw2tlZgewy0j/AMFnXOvR/pQsq8y49GpN3c8CfEeS6MFp4r9uu7f0+b8Wna8VXvDRJyWk5r6hBINzZu3q9d158eq2e10T4KW1XbdTvDLzUidVlM4Yer8ohHU3bDkD5YeCltZ23UR2jWoq2h0wMScANkRJO7FBNRpgzqDfn9VgFoaJGeLcsZxmVtMsk41DeOzUOxZ2saMgAg81lqbv62zjj4q1IXsoOrhEY+C9GFiqWZh1Y7RgUGFtN0DA5O7MvonNmMj1T5zCh7qlPMyzHHWNkq3PO2+r4xMoILHRl6o85hH03QcD6vbhCmpWdOB2Ruyk+Kl9V2PZ3RMeCBY2kOeDuXxvpU6tD3neQX2dmJvv/l8l8Z6VOrR953kFBqPly0+D/W09faXPgigKVlO+fVejX84fhP8AMLqS5b6Nfzh+E/zC6ktTTfLcLxz6y32j2FZqqrNVhkJREQFBUqHIPhfSVVP3LdXSPdA+a+HX3npJsxLaT/ZcWn+b9l8Gs3UR+eWBrN/xpF9JyCsrX2mTjcYXDjkF82vb5H6RFG0tLuq4XCdk5HvXjDMReN3jTzEZImXVUQKYWq6JCKSFCCZXhcs7K2pZXk5tF4HYQvdC+Z5d6RFOgac9KpgBu1lR5ZiKTug1MxGK27mgREWU51t6Iqltek4aqjPMLssri1h/Ep/EZ/yC7RGHYr2l6S1+HfDZq2YtIEzMuPadvZCs11PDA5GM+1Us1MloOGZHhd+Su2zukHDafkrbSJp7D1d+X1U2RoMu2mB7owCgUHburHbEK1jwF3W0we3EIM6IiAiIgEA4FadK6LwdMtkcW6lurSp03OLnCIOXYcPJBdxp44HIbctSl5p4yDmNvYoNB27Id4/dS6g7HLVHdBQLMRffG5fGelTq0Ped5BfZ2RkF/ED/AN3r4z0qdWh7zvIKHUfLlp8H+tp6+0uehSoClZLvn1Po1/OH4T/MLqi5X6Nfzh+E/wAwuqLU03y4cLxz6y32j2QrNVVZqsMhKIiAoKlQUGhpmwCvRfTOsYHYdRXI7ZZX0nuY8Q5pg/Ubl2leFym5OstTZHRqAYHbuKr58XbjeOqjrNN+JHar1csRbWkLBVoPLKjSD4HeCtVUNphjTWYnm+w5OcsebaKdeS0YB+ZA37V9tZNJUKolj2u4EeS4yVZj3DEEjgSFPTUWrynmuYtbekbTzdtvDaqvqtGZA4lcdbpO0DKrU/qd9VirWqq/rPeeLiVJ3r9k88S8quj6Y5X2ekCGG+/Y3IcSueaRt9Su8vqGSe4DYFqKVBfLa/VSzai+WeYiIoVdnsP4jPfb5hdpC4tYfxGe+3zC7SFe0vSWvw7pZo1gWvwyJlvvHMKWuwzxh0d31lbdakHCD2bjtWsK7mkNeBudqOxW2kow8Yg/04qr3EOvNzABO9sDBbIr5YerPhMKHWjcMhHHDDxQWo2prsMjsOCzLVrOaRi0HKO3esDaQnol4xGvUcEHpQqPqNbmQFotY45vfF6M9WP0SmGDEtn3jOGpBaraC83WyGmZO0bkactlzwg/NZ218Mhk7wTn9wyPeDEIMFR2OZyHdhilWpAOc9HjMfWFkqWoAZahA2yYhXo0yTffn6o2cd6DJZqZa0A55nic18P6VOrR953kF94vg/Sp1aHvO8godR8uWnwf62nr7S58iIsh3z6r0a/mz8J/yXU1yz0a/m//AJP+S6mtXS/LcLxz6y32j2QrNVVZqsMhKIiAoKlQUFUREGtbrBSrNu1Ghw3/AFXyWk+QYMmg+P8AS/HuK+2UrxbHW3VDkwUyfFDktq5NWynnScd7cV59Sx1W5seOIK7UoujWAoJ0tfCVO3Dq+EuJCi/2XdxWxR0bXf1aVQ8GldkuN2DuCmF87rHm+Rw2PGzmNg5G2up1gKY2uOPcF9XozkjZ6IvEGo+MCcgdwX0alTVw0qs00eOng5E7k/bJP3NTM6lH8PWz9Gp3LrqKPutfND/DqecuUWPQNrFRhNF8B7ScNUhdXCIpceKKdFjBp4w77T1FD2BwgiQpRSLDSfZHt6hkbDq4FUvj17zTGzCds9i9BSUGp927J41bMIVuabqdrGzjCu6zUzm0LGdH0tkdpQWFJvtetP8AZV5pg9bxHco/w+nv71ZtipD1e9BiNSmMLxOeAxmVW5Ud1RdERLszjMwt5jGjIAcFKDDQsrW44l20/JZ1CIC+N9I2j61ZtLmmOdDnTAmJAX2SLzekWrtKxpdRbT5Yy1jeYcW/h62/o1O5P4etv6NTuXaUVbulPOWz/MWf9Mf5c65A6JtFK1XqlN7W824SRAkxguioisY6RSNoY+r1VtTlnJaNpFZqqrNXtWSiIgKCpUFBVERAQlF5+miS1tIZ1Xhv8ubz3A96Dfa4ESCCNoxUrztHsFKtUpAANIFVgGAAPReAOIB7Vt2q10qUX3Bs5bTwAxKDMiwWa3UqnUe10CTGoYjHZkVjp6Us7nXBUaXTA3nYDkSg20WnX0pQY4tc8XhmACSNeQC2LPaGPbeY4FuOI3ZzsQZCRrReLpXSlB7A1j7xNWlEB0H7xvrRC9C1aSo03XXuIPuuPiAg2lDnACSQBtOCpZ67HtDmEOaciFp6caDTaCAQa1IEHIi+EG6yuwmA5pO4gq606uirO4RzbBsLQGkHaCMisOjbU6Ax7gXNqvpS7N90SCI1xE8Cg9JFq2nSVCm6697QcMMcJymMu1SLYw3C1zCHPLdeJEyBGvBBsovG0Jb6YDqZJv8AP1YEO1vMYxC3a+lKDHFrnEEZ9F58QIQbhjai8y2VWuqWZzSC01HEEZEc25bNp0nQY6697QdmJjjGXag2kkICDiMloWn8zR+FV/6IN9F4+j7fTbUrMc43jaDAhxza2MQIW9aNJUabrr3EHD1XHPeAg2iUXmaQrteKDmEFprsgjg5bQtrAxz3OEBxaS0OMQYiImUGyi1bNpKjUdda+XRMEOBIGyQJWI6asv6g3wHEDiQMEG+iw17XTY0PceiYggF0zllKrZNIUahIY4EgSRBBjbBCDYVmqqs1BKIiAoKlQUFUREBeRXFapaCaRpxSbc6YJF9+Log5xd7166xWeztZeuz0nucZ1l2aDybYLQx9OtUNItY6664HA3akNOZyBunsW3RANqqE5inTu7gb0x2rctFFr2uY7quBB4FaOkmWcXb73McBDXNJDo2SBiOKDz9JgNfaiyA42amXRhjLhJjctmvZrQ+lzYZZw26LpDndGOq4dHMYJoaxtv1XgOuPa1s1JvVCL15xnGMY7FuUdGBhF2pWDQcGXpZwgiY3Sgx6LYOdtBjHnGieDG/UrQt+BtQGDS6hejY6A89y9ulZ2tL3CZe4OdxAAw7AoFkZLyRPOABwOIIaIGHBBq6ZaBRAEAc5RiMovtUc/XqPeKZpsax1yXNLi5wAJwkQMU/wZmAv1roIIZflvRMgYiYkbVlr6Na5xcHVGF0XubddvRlI270GDk+1wbVDiHEWipJAgE4ZDUsmmuo341L/mFsWCxMotLWTBcXYmTJzxKm22VtVt1xcMQZaYILTIIKDOvn7MZexw6r7ZVc07W824TwwK3zohp69Wu9utrn4HcYAkLbfZWG5hHNmWgYAdEty2QSg09BtBpEkAl1SpfnWbxGPZC8uwNaGUA3qi2VQIyj7yIW5b/swe6X1WuPXZSLxfPADM7ll0Vo4NpU7zbpa91QNHqlxdAPAOQZNBdR41itVn+sn5qlKtaK1403U2MD3MF5pc43DBJxEYg4LYq6OYX32uqMcYvXHQHR7Qy7VSrothJIfVZeMuDHXWuOsxqPBB5WjpiyyZ+/r45T+JjGpZtE/aLji1lEh1SpeLnOvE3iDeEdi9Gz6MpMFMNmKbnObjrdMztzKiroxhcXNfVplxl3NugOO0ggiUFtE2d9OkGOuyC6A2SA0uJDQTsBhY7T+Zo/Cq/wDRbzRAiSd5zPFY32dpe15m81rgNkOifIINXRXWrjXz5PYWthVbXr1XP5s02MY8s6TS5znCJOYgYrPadHse6+HPY+AC5hguAyB1FUraMa5xc19VhMXrjoDowkiM96DybKCGsBIJ+3ukgQCZdq1LYstqcxhDAL77VVY29N0dJxJMbgVv2fRVJjWtbehtTnBJJN7HM681Z2jqRYWGYLy+ZghxMyCMsUHn2mnWFazmo9jhzjgA1l3/AC3YzJW1ydpgWdmAxvE7yXGZVqWiWB7XufVe5k3S90xIgiIhbVks7abAxswMpx1z80HjaPtL202U6d286pWALputYxxnAZ6gAsjWVRaqXOPa77urF1t2OrniZW67RdK4G9IQ8va4GHNc4kkg9pVbPotjKgqXqjngFsvdOB1Rkg3lZqqrNQSiIgKCiIKoiICIiApUIgmVCIgIiICIiAiIgIiIJUIiAiIgIiICIiAiIgIiICIiAiIgKzURBK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0" name="AutoShape 6" descr="data:image/jpeg;base64,/9j/4AAQSkZJRgABAQAAAQABAAD/2wCEAAkGBw8SEhUUEhQRFhQWEhQWFRgUFxQVFhQUFBcXGBUVFxUYHCggGBolHBUVITEhJSkrLi4uFx8zODMsNygtLisBCgoKDg0OGxAQGy4mHyU3LCwsLjAsLCw0Ky01LC0uLCwsLCw3LCwsKzQsLCwsLDQsLCwsLCwsLCwsLCwsLCwsLP/AABEIAKgBLQMBIgACEQEDEQH/xAAbAAEAAgMBAQAAAAAAAAAAAAAAAQIDBAcFBv/EAEIQAAEDAQQFCAcGBAcBAAAAAAEAAhEDBBIhMQVBUWFxBhMiMoGRobEHQlJyc8HRFCMzNFPxFoKS4RVDYqKywvCD/8QAGgEBAAMBAQEAAAAAAAAAAAAAAAMEBQYCAf/EADERAQACAQIDBgQEBwAAAAAAAAABAgMEEQUhMRIUQVGBsTIzNHETIlJhFRZCU6Hh8P/aAAwDAQACEQMRAD8A7iiKCgiUlQiCZSVCIJlJUIgmUlQiCZSVCIJlJUIgmUlQiCZSVCIJlJUIgmUlQiCZSVCIJlJUIgmUlQiCZSVCIJlJUIgmUlQiCZUgqqs1BKIiAoKlQUFUREBERAREQEREBERAREQEREBERAREQEREBERARFqVbYQ4tDCY37pQbaLSNvd+me9Dbn/pnv2oN1Fhs1cukEQRHisyAiq+o0ZkDiVDKrTkQeBCPu0roimEfEKzVVWaglERAUFSoKCqIiAiIgIiICKSoQEREBERAREQEREBERAREQEREALUbSJe8iM/G7HzW4F51Q9N8T/aMUGd1ncdmQ7xH0UuoOjCMhHYIPmsTjhn6o7p+iPdgcTk2eMfsgzWcQ9/BvkvG5ZaeNkpi4Je8kNnVGZXrWIm8+c8F8X6U8qPF/yUWe01pMwv8Mw0y6qlLxy/0+MtmlLRVJL6jyTvw7gsdC3VmGW1Hg7iVgCLKmZ6u+jHSK9mIjb7Om8huUr7QTSq9drZDvaGvtX2C5X6NfzZ+E/5Lqi1NPabUiZcLxfDTFqrVpG0cpQrNVVZqmZiUREBQVKgoKoikoISV4WmuVFCz9Gbz/ZHzOpfE6R5V2qqcHXG7GYeKgvnrVTy63HTlHOXTK9tpM672jiQF51blRY2/wCa08MVympVc7FxJO8kqignVT4Qp24heekOoHlnYvaPcVenyvsR9eOIK5Yi895u8d/y/s7FZ9M2Z/VqsPaAt5rgciDwXEJW9YdMWmkehUeNxMjuKkrqvOE1OIz/AFQ7Ei+K0Py4BhtoEf6m5doX2NnrsqNDmOBByIxVmmSt+i/iz0yfDLIiIvaYREJ2oCmFpvtsmGCd5wH91BpE9eocphuAhBtue0ZkKn2mn7Te9a5slHHszOSt9mpbusO/YgzC0MPrN71kBByxWp9lpHZ1vHYqiy0sIcRicig3gtI1SHvwGY74CB725ODxjgcDAzxVKBY8vMkbsowzQZjWwyGQ8f2UurHHAau6JQ02e1qGvVqKlzGY46x5QEEWV8ueeCppGy2d8c82mY6t+O2JV7MAHvA3fsvjfSi4htGCR0nZcAo8tuzWZW9DgnPnrjidt/H0fRDRWjvYof7U/wAL0d7FD/b9Vx0VHbT3lOcdtPeVT71H6XR/wG/96f8AvV2qwWKyMdNFtIOiOjEwvQXL/Ru8m1mSfwna+C6greG/brvs57iGmnT55xzbfpzFZqqrNUqklERAUFSoKCpXxXLDlO5pNGicfWcNW4b17nKzSXMWdzgekei3idfYuUEkmTiTieKq6jLt+WGZrtRNfyV9QknE4lEVqdMuIa0SSQANpKoxzZXVAC9Wwcm7XWxbTIG12AX2/JvktSoNDqgDqueOIbuH1X0YVyml8bNPDw/eN7y5w3kHatb6Y71gtXIu1sEgNd7px7l09Qpe70WJ0GLZxS0WZ9M3Xtc07CIWJdm0jo6jXaW1Ghw35jgVzDlHoR9lqRmx3Ud8jvVXLgmnOGfqNJbFzjnDyF62gNOVbK+RiwnpN+Y2FeShUNbTE7wrUvNZ3h2mw2tlZgewy0j/AMFnXOvR/pQsq8y49GpN3c8CfEeS6MFp4r9uu7f0+b8Wna8VXvDRJyWk5r6hBINzZu3q9d158eq2e10T4KW1XbdTvDLzUidVlM4Yer8ohHU3bDkD5YeCltZ23UR2jWoq2h0wMScANkRJO7FBNRpgzqDfn9VgFoaJGeLcsZxmVtMsk41DeOzUOxZ2saMgAg81lqbv62zjj4q1IXsoOrhEY+C9GFiqWZh1Y7RgUGFtN0DA5O7MvonNmMj1T5zCh7qlPMyzHHWNkq3PO2+r4xMoILHRl6o85hH03QcD6vbhCmpWdOB2Ruyk+Kl9V2PZ3RMeCBY2kOeDuXxvpU6tD3neQX2dmJvv/l8l8Z6VOrR953kFBqPly0+D/W09faXPgigKVlO+fVejX84fhP8AMLqS5b6Nfzh+E/zC6ktTTfLcLxz6y32j2FZqqrNVhkJREQFBUqHIPhfSVVP3LdXSPdA+a+HX3npJsxLaT/ZcWn+b9l8Gs3UR+eWBrN/xpF9JyCsrX2mTjcYXDjkF82vb5H6RFG0tLuq4XCdk5HvXjDMReN3jTzEZImXVUQKYWq6JCKSFCCZXhcs7K2pZXk5tF4HYQvdC+Z5d6RFOgac9KpgBu1lR5ZiKTug1MxGK27mgREWU51t6Iqltek4aqjPMLssri1h/Ep/EZ/yC7RGHYr2l6S1+HfDZq2YtIEzMuPadvZCs11PDA5GM+1Us1MloOGZHhd+Su2zukHDafkrbSJp7D1d+X1U2RoMu2mB7owCgUHburHbEK1jwF3W0we3EIM6IiAiIgEA4FadK6LwdMtkcW6lurSp03OLnCIOXYcPJBdxp44HIbctSl5p4yDmNvYoNB27Id4/dS6g7HLVHdBQLMRffG5fGelTq0Ped5BfZ2RkF/ED/AN3r4z0qdWh7zvIKHUfLlp8H+tp6+0uehSoClZLvn1Po1/OH4T/MLqi5X6Nfzh+E/wAwuqLU03y4cLxz6y32j2QrNVVZqsMhKIiAoKlQUGhpmwCvRfTOsYHYdRXI7ZZX0nuY8Q5pg/Ubl2leFym5OstTZHRqAYHbuKr58XbjeOqjrNN+JHar1csRbWkLBVoPLKjSD4HeCtVUNphjTWYnm+w5OcsebaKdeS0YB+ZA37V9tZNJUKolj2u4EeS4yVZj3DEEjgSFPTUWrynmuYtbekbTzdtvDaqvqtGZA4lcdbpO0DKrU/qd9VirWqq/rPeeLiVJ3r9k88S8quj6Y5X2ekCGG+/Y3IcSueaRt9Su8vqGSe4DYFqKVBfLa/VSzai+WeYiIoVdnsP4jPfb5hdpC4tYfxGe+3zC7SFe0vSWvw7pZo1gWvwyJlvvHMKWuwzxh0d31lbdakHCD2bjtWsK7mkNeBudqOxW2kow8Yg/04qr3EOvNzABO9sDBbIr5YerPhMKHWjcMhHHDDxQWo2prsMjsOCzLVrOaRi0HKO3esDaQnol4xGvUcEHpQqPqNbmQFotY45vfF6M9WP0SmGDEtn3jOGpBaraC83WyGmZO0bkactlzwg/NZ218Mhk7wTn9wyPeDEIMFR2OZyHdhilWpAOc9HjMfWFkqWoAZahA2yYhXo0yTffn6o2cd6DJZqZa0A55nic18P6VOrR953kF94vg/Sp1aHvO8godR8uWnwf62nr7S58iIsh3z6r0a/mz8J/yXU1yz0a/m//AJP+S6mtXS/LcLxz6y32j2QrNVVZqsMhKIiAoKlQUFUREGtbrBSrNu1Ghw3/AFXyWk+QYMmg+P8AS/HuK+2UrxbHW3VDkwUyfFDktq5NWynnScd7cV59Sx1W5seOIK7UoujWAoJ0tfCVO3Dq+EuJCi/2XdxWxR0bXf1aVQ8GldkuN2DuCmF87rHm+Rw2PGzmNg5G2up1gKY2uOPcF9XozkjZ6IvEGo+MCcgdwX0alTVw0qs00eOng5E7k/bJP3NTM6lH8PWz9Gp3LrqKPutfND/DqecuUWPQNrFRhNF8B7ScNUhdXCIpceKKdFjBp4w77T1FD2BwgiQpRSLDSfZHt6hkbDq4FUvj17zTGzCds9i9BSUGp927J41bMIVuabqdrGzjCu6zUzm0LGdH0tkdpQWFJvtetP8AZV5pg9bxHco/w+nv71ZtipD1e9BiNSmMLxOeAxmVW5Ud1RdERLszjMwt5jGjIAcFKDDQsrW44l20/JZ1CIC+N9I2j61ZtLmmOdDnTAmJAX2SLzekWrtKxpdRbT5Yy1jeYcW/h62/o1O5P4etv6NTuXaUVbulPOWz/MWf9Mf5c65A6JtFK1XqlN7W824SRAkxguioisY6RSNoY+r1VtTlnJaNpFZqqrNXtWSiIgKCpUFBVERAQlF5+miS1tIZ1Xhv8ubz3A96Dfa4ESCCNoxUrztHsFKtUpAANIFVgGAAPReAOIB7Vt2q10qUX3Bs5bTwAxKDMiwWa3UqnUe10CTGoYjHZkVjp6Us7nXBUaXTA3nYDkSg20WnX0pQY4tc8XhmACSNeQC2LPaGPbeY4FuOI3ZzsQZCRrReLpXSlB7A1j7xNWlEB0H7xvrRC9C1aSo03XXuIPuuPiAg2lDnACSQBtOCpZ67HtDmEOaciFp6caDTaCAQa1IEHIi+EG6yuwmA5pO4gq606uirO4RzbBsLQGkHaCMisOjbU6Ax7gXNqvpS7N90SCI1xE8Cg9JFq2nSVCm6697QcMMcJymMu1SLYw3C1zCHPLdeJEyBGvBBsovG0Jb6YDqZJv8AP1YEO1vMYxC3a+lKDHFrnEEZ9F58QIQbhjai8y2VWuqWZzSC01HEEZEc25bNp0nQY6697QdmJjjGXag2kkICDiMloWn8zR+FV/6IN9F4+j7fTbUrMc43jaDAhxza2MQIW9aNJUabrr3EHD1XHPeAg2iUXmaQrteKDmEFprsgjg5bQtrAxz3OEBxaS0OMQYiImUGyi1bNpKjUdda+XRMEOBIGyQJWI6asv6g3wHEDiQMEG+iw17XTY0PceiYggF0zllKrZNIUahIY4EgSRBBjbBCDYVmqqs1BKIiAoKlQUFUREBeRXFapaCaRpxSbc6YJF9+Log5xd7166xWeztZeuz0nucZ1l2aDybYLQx9OtUNItY6664HA3akNOZyBunsW3RANqqE5inTu7gb0x2rctFFr2uY7quBB4FaOkmWcXb73McBDXNJDo2SBiOKDz9JgNfaiyA42amXRhjLhJjctmvZrQ+lzYZZw26LpDndGOq4dHMYJoaxtv1XgOuPa1s1JvVCL15xnGMY7FuUdGBhF2pWDQcGXpZwgiY3Sgx6LYOdtBjHnGieDG/UrQt+BtQGDS6hejY6A89y9ulZ2tL3CZe4OdxAAw7AoFkZLyRPOABwOIIaIGHBBq6ZaBRAEAc5RiMovtUc/XqPeKZpsax1yXNLi5wAJwkQMU/wZmAv1roIIZflvRMgYiYkbVlr6Na5xcHVGF0XubddvRlI270GDk+1wbVDiHEWipJAgE4ZDUsmmuo341L/mFsWCxMotLWTBcXYmTJzxKm22VtVt1xcMQZaYILTIIKDOvn7MZexw6r7ZVc07W824TwwK3zohp69Wu9utrn4HcYAkLbfZWG5hHNmWgYAdEty2QSg09BtBpEkAl1SpfnWbxGPZC8uwNaGUA3qi2VQIyj7yIW5b/swe6X1WuPXZSLxfPADM7ll0Vo4NpU7zbpa91QNHqlxdAPAOQZNBdR41itVn+sn5qlKtaK1403U2MD3MF5pc43DBJxEYg4LYq6OYX32uqMcYvXHQHR7Qy7VSrothJIfVZeMuDHXWuOsxqPBB5WjpiyyZ+/r45T+JjGpZtE/aLji1lEh1SpeLnOvE3iDeEdi9Gz6MpMFMNmKbnObjrdMztzKiroxhcXNfVplxl3NugOO0ggiUFtE2d9OkGOuyC6A2SA0uJDQTsBhY7T+Zo/Cq/wDRbzRAiSd5zPFY32dpe15m81rgNkOifIINXRXWrjXz5PYWthVbXr1XP5s02MY8s6TS5znCJOYgYrPadHse6+HPY+AC5hguAyB1FUraMa5xc19VhMXrjoDowkiM96DybKCGsBIJ+3ukgQCZdq1LYstqcxhDAL77VVY29N0dJxJMbgVv2fRVJjWtbehtTnBJJN7HM681Z2jqRYWGYLy+ZghxMyCMsUHn2mnWFazmo9jhzjgA1l3/AC3YzJW1ydpgWdmAxvE7yXGZVqWiWB7XufVe5k3S90xIgiIhbVks7abAxswMpx1z80HjaPtL202U6d286pWALputYxxnAZ6gAsjWVRaqXOPa77urF1t2OrniZW67RdK4G9IQ8va4GHNc4kkg9pVbPotjKgqXqjngFsvdOB1Rkg3lZqqrNQSiIgKCiIKoiICIiApUIgmVCIgIiICIiAiIgIiIJUIiAiIgIiICIiAiIgIiICIiAiIgKzURBK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2531" name="Gruppo 16"/>
          <p:cNvGrpSpPr>
            <a:grpSpLocks/>
          </p:cNvGrpSpPr>
          <p:nvPr/>
        </p:nvGrpSpPr>
        <p:grpSpPr bwMode="auto">
          <a:xfrm>
            <a:off x="5691188" y="1616075"/>
            <a:ext cx="3533775" cy="1487488"/>
            <a:chOff x="5690686" y="1615486"/>
            <a:chExt cx="3534230" cy="1488793"/>
          </a:xfrm>
        </p:grpSpPr>
        <p:pic>
          <p:nvPicPr>
            <p:cNvPr id="2254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65613" y="1615486"/>
              <a:ext cx="1784376" cy="92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asellaDiTesto 11"/>
            <p:cNvSpPr txBox="1"/>
            <p:nvPr/>
          </p:nvSpPr>
          <p:spPr>
            <a:xfrm>
              <a:off x="5690686" y="2519566"/>
              <a:ext cx="3534230" cy="584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  <a:defRPr/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+mn-cs"/>
                </a:rPr>
                <a:t>Rendicontazione in tempo reale e riconciliazione automatica</a:t>
              </a:r>
            </a:p>
          </p:txBody>
        </p:sp>
      </p:grpSp>
      <p:grpSp>
        <p:nvGrpSpPr>
          <p:cNvPr id="22532" name="Gruppo 15"/>
          <p:cNvGrpSpPr>
            <a:grpSpLocks/>
          </p:cNvGrpSpPr>
          <p:nvPr/>
        </p:nvGrpSpPr>
        <p:grpSpPr bwMode="auto">
          <a:xfrm>
            <a:off x="3119438" y="1193800"/>
            <a:ext cx="2892425" cy="1779588"/>
            <a:chOff x="2905197" y="1193793"/>
            <a:chExt cx="2892481" cy="1779236"/>
          </a:xfrm>
        </p:grpSpPr>
        <p:sp>
          <p:nvSpPr>
            <p:cNvPr id="10" name="CasellaDiTesto 9"/>
            <p:cNvSpPr txBox="1"/>
            <p:nvPr/>
          </p:nvSpPr>
          <p:spPr>
            <a:xfrm>
              <a:off x="2905197" y="2634958"/>
              <a:ext cx="2892481" cy="3380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  <a:defRPr/>
              </a:pPr>
              <a:r>
                <a:rPr lang="it-IT" sz="1600" dirty="0" err="1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+mn-cs"/>
                </a:rPr>
                <a:t>Governance</a:t>
              </a: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+mn-cs"/>
                </a:rPr>
                <a:t> pubblica </a:t>
              </a:r>
            </a:p>
          </p:txBody>
        </p:sp>
        <p:pic>
          <p:nvPicPr>
            <p:cNvPr id="2254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73887" y="1193793"/>
              <a:ext cx="1355101" cy="1355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3" name="Gruppo 13"/>
          <p:cNvGrpSpPr>
            <a:grpSpLocks/>
          </p:cNvGrpSpPr>
          <p:nvPr/>
        </p:nvGrpSpPr>
        <p:grpSpPr bwMode="auto">
          <a:xfrm>
            <a:off x="28575" y="1608138"/>
            <a:ext cx="2941638" cy="1438275"/>
            <a:chOff x="28343" y="1607379"/>
            <a:chExt cx="2941983" cy="1438383"/>
          </a:xfrm>
        </p:grpSpPr>
        <p:pic>
          <p:nvPicPr>
            <p:cNvPr id="2254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4386" y="1607379"/>
              <a:ext cx="1649896" cy="114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CasellaDiTesto 44"/>
            <p:cNvSpPr txBox="1"/>
            <p:nvPr/>
          </p:nvSpPr>
          <p:spPr>
            <a:xfrm>
              <a:off x="28343" y="2707599"/>
              <a:ext cx="2941983" cy="3381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  <a:defRPr/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+mn-cs"/>
                </a:rPr>
                <a:t>Accessibilità del servizio </a:t>
              </a:r>
            </a:p>
          </p:txBody>
        </p:sp>
      </p:grpSp>
      <p:grpSp>
        <p:nvGrpSpPr>
          <p:cNvPr id="22534" name="Gruppo 8"/>
          <p:cNvGrpSpPr>
            <a:grpSpLocks/>
          </p:cNvGrpSpPr>
          <p:nvPr/>
        </p:nvGrpSpPr>
        <p:grpSpPr bwMode="auto">
          <a:xfrm>
            <a:off x="6875463" y="4357688"/>
            <a:ext cx="2198687" cy="1379537"/>
            <a:chOff x="136192" y="4116648"/>
            <a:chExt cx="2198621" cy="1379484"/>
          </a:xfrm>
        </p:grpSpPr>
        <p:sp>
          <p:nvSpPr>
            <p:cNvPr id="7" name="CasellaDiTesto 6"/>
            <p:cNvSpPr txBox="1"/>
            <p:nvPr/>
          </p:nvSpPr>
          <p:spPr>
            <a:xfrm>
              <a:off x="136192" y="5158008"/>
              <a:ext cx="2198621" cy="3381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spcBef>
                  <a:spcPts val="0"/>
                </a:spcBef>
                <a:defRPr/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+mn-cs"/>
                </a:rPr>
                <a:t>Lotta al contante</a:t>
              </a:r>
            </a:p>
          </p:txBody>
        </p:sp>
        <p:pic>
          <p:nvPicPr>
            <p:cNvPr id="2254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7133" y="4116648"/>
              <a:ext cx="1635290" cy="847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Benefici a livello sistema</a:t>
            </a:r>
            <a:endParaRPr lang="it-IT" dirty="0"/>
          </a:p>
        </p:txBody>
      </p:sp>
      <p:grpSp>
        <p:nvGrpSpPr>
          <p:cNvPr id="22536" name="Gruppo 10"/>
          <p:cNvGrpSpPr>
            <a:grpSpLocks/>
          </p:cNvGrpSpPr>
          <p:nvPr/>
        </p:nvGrpSpPr>
        <p:grpSpPr bwMode="auto">
          <a:xfrm>
            <a:off x="153988" y="4162425"/>
            <a:ext cx="2314575" cy="1552575"/>
            <a:chOff x="6601444" y="4178886"/>
            <a:chExt cx="2314733" cy="1551189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6601444" y="5330382"/>
              <a:ext cx="2314733" cy="399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spcBef>
                  <a:spcPts val="0"/>
                </a:spcBef>
                <a:defRPr/>
              </a:pPr>
              <a:r>
                <a:rPr lang="it-IT" sz="2000" dirty="0">
                  <a:latin typeface="Palatino Linotype" pitchFamily="18" charset="0"/>
                  <a:cs typeface="+mn-cs"/>
                </a:rPr>
                <a:t> </a:t>
              </a: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+mn-cs"/>
                </a:rPr>
                <a:t>Sicurezza e affidabilità</a:t>
              </a:r>
            </a:p>
          </p:txBody>
        </p:sp>
        <p:pic>
          <p:nvPicPr>
            <p:cNvPr id="22539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58960" y="4178886"/>
              <a:ext cx="1599701" cy="92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7" name="Picture 2" descr="https://encrypted-tbn2.gstatic.com/images?q=tbn:ANd9GcRVd9gkkdmyAvF39ir51IDnW451jfmR8nEihbkoRJiIMkwzdiU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0963" y="3397250"/>
            <a:ext cx="3817937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defRPr/>
            </a:pPr>
            <a:fld id="{FB68222B-E88F-4A4C-86ED-41854AA54E35}" type="slidenum">
              <a:rPr lang="it-IT" smtClean="0"/>
              <a:pPr algn="l">
                <a:defRPr/>
              </a:pPr>
              <a:t>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Benefici per i privati</a:t>
            </a:r>
            <a:endParaRPr lang="it-IT" dirty="0"/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3789363"/>
            <a:ext cx="10810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627313" y="1952625"/>
            <a:ext cx="6121400" cy="370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Benefici cittadino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Trasparenza, grazie all’informazione preventiva dei costi dell’operazione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Libertà di scelta del canale e del PSP attraverso il quale eseguire l’operazione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Standardizzazione della User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experience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 dell’utente a livello nazionale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Esecuzione in via telematica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Contestualità con l’erogazione del servizio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555875" y="1925638"/>
            <a:ext cx="4341813" cy="504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Cittadini e imprese</a:t>
            </a:r>
          </a:p>
        </p:txBody>
      </p:sp>
      <p:pic>
        <p:nvPicPr>
          <p:cNvPr id="23557" name="Picture 4" descr="abbigliamento,affare,affari,collaboratori,donne,donne d'affari,espressioni,facce,femmine,Fotografie,gente,gruppi,maschi,uomini,uomini d'affari,vesti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17613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875" y="0"/>
            <a:ext cx="6588125" cy="63341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Benefici per le PA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27313" y="1982788"/>
            <a:ext cx="6121400" cy="324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Benefici cittadino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Riconciliazione automatica degli incassi (imputazione diretta sui capitoli di entrata)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Gestione della posizione debitoria dell’utilizzatore finale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Adeguamento delle procedure di incasso agli standard europei (SEPA </a:t>
            </a:r>
            <a:r>
              <a:rPr lang="it-IT" sz="2000" i="1" dirty="0" err="1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compliance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+mn-cs"/>
              </a:rPr>
              <a:t>Riduzione dei costi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2555875" y="1955800"/>
            <a:ext cx="4341813" cy="5032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PAC e PAL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494088"/>
            <a:ext cx="10795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alberto.carletti\Pictures\emblema_att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44588"/>
            <a:ext cx="1482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323528" y="6318000"/>
            <a:ext cx="2133600" cy="365125"/>
          </a:xfrm>
        </p:spPr>
        <p:txBody>
          <a:bodyPr/>
          <a:lstStyle/>
          <a:p>
            <a:pPr>
              <a:defRPr/>
            </a:pPr>
            <a:fld id="{FB68222B-E88F-4A4C-86ED-41854AA54E35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</TotalTime>
  <Words>1950</Words>
  <Application>Microsoft Office PowerPoint</Application>
  <PresentationFormat>Presentazione su schermo (4:3)</PresentationFormat>
  <Paragraphs>340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Presentazione standard di PowerPoint</vt:lpstr>
      <vt:lpstr>Europa 2020 e Agenda Digitale</vt:lpstr>
      <vt:lpstr>Il Decreto «Crescita 2»</vt:lpstr>
      <vt:lpstr>Presentazione standard di PowerPoint</vt:lpstr>
      <vt:lpstr>Il Sistema</vt:lpstr>
      <vt:lpstr>Obiettivi</vt:lpstr>
      <vt:lpstr>Benefici a livello sistema</vt:lpstr>
      <vt:lpstr>Benefici per i privati</vt:lpstr>
      <vt:lpstr>Benefici per le PA</vt:lpstr>
      <vt:lpstr>Benefici per i PSP</vt:lpstr>
      <vt:lpstr>Presentazione standard di PowerPoint</vt:lpstr>
      <vt:lpstr>Innovazione nel modello</vt:lpstr>
      <vt:lpstr>Partecipanti</vt:lpstr>
      <vt:lpstr>Modello di partecipazione</vt:lpstr>
      <vt:lpstr>Iter di attivazione </vt:lpstr>
      <vt:lpstr>Attività dell’Agenzia</vt:lpstr>
      <vt:lpstr>L’Architettura del modello</vt:lpstr>
      <vt:lpstr>Il Nodo dei Pagamenti-SPC </vt:lpstr>
      <vt:lpstr>Le innovazioni nel processo </vt:lpstr>
      <vt:lpstr>Gruppo di Lavoro</vt:lpstr>
      <vt:lpstr>Presentazione standard di PowerPoint</vt:lpstr>
      <vt:lpstr>PA aderenti al 13 aprile 2015</vt:lpstr>
      <vt:lpstr>PSP aderenti al 13 aprile 2015</vt:lpstr>
      <vt:lpstr>Attività in corso </vt:lpstr>
      <vt:lpstr>Osservatorio dei pagamenti</vt:lpstr>
      <vt:lpstr> Osservatorio dei pagamenti </vt:lpstr>
      <vt:lpstr>Osservatorio dei pagamenti</vt:lpstr>
      <vt:lpstr>Osservatorio dei pagamenti</vt:lpstr>
      <vt:lpstr>Presentazione standard di PowerPoint</vt:lpstr>
      <vt:lpstr>Cruscotto di monitoraggio</vt:lpstr>
      <vt:lpstr>Collegamento circuito MyBank</vt:lpstr>
      <vt:lpstr>Collegamento circuito CBI</vt:lpstr>
      <vt:lpstr>Pagamento marca da Bollo digitale</vt:lpstr>
      <vt:lpstr>Avvisatura digitale &amp; m-payments (1)</vt:lpstr>
      <vt:lpstr>Avvisatura digitale &amp; m-payments (2)</vt:lpstr>
    </vt:vector>
  </TitlesOfParts>
  <Company>RAI Radiotelevisione Italiana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p836858</dc:creator>
  <cp:lastModifiedBy>BARRESE Rosamaria</cp:lastModifiedBy>
  <cp:revision>308</cp:revision>
  <cp:lastPrinted>2014-11-26T13:17:37Z</cp:lastPrinted>
  <dcterms:created xsi:type="dcterms:W3CDTF">2014-03-19T11:04:29Z</dcterms:created>
  <dcterms:modified xsi:type="dcterms:W3CDTF">2015-04-28T09:18:22Z</dcterms:modified>
</cp:coreProperties>
</file>